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56" r:id="rId3"/>
    <p:sldId id="259" r:id="rId4"/>
    <p:sldId id="257" r:id="rId5"/>
    <p:sldId id="258" r:id="rId6"/>
    <p:sldId id="261" r:id="rId7"/>
    <p:sldId id="265" r:id="rId8"/>
    <p:sldId id="262" r:id="rId9"/>
    <p:sldId id="264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54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32D5-CB8D-4A69-8FC6-F29B4A8C5884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81134-7D2E-4D7A-99AD-BA755600B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90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32D5-CB8D-4A69-8FC6-F29B4A8C5884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81134-7D2E-4D7A-99AD-BA755600B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661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32D5-CB8D-4A69-8FC6-F29B4A8C5884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81134-7D2E-4D7A-99AD-BA755600B4FF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27530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32D5-CB8D-4A69-8FC6-F29B4A8C5884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81134-7D2E-4D7A-99AD-BA755600B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315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32D5-CB8D-4A69-8FC6-F29B4A8C5884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81134-7D2E-4D7A-99AD-BA755600B4F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05217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32D5-CB8D-4A69-8FC6-F29B4A8C5884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81134-7D2E-4D7A-99AD-BA755600B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0687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32D5-CB8D-4A69-8FC6-F29B4A8C5884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81134-7D2E-4D7A-99AD-BA755600B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06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32D5-CB8D-4A69-8FC6-F29B4A8C5884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81134-7D2E-4D7A-99AD-BA755600B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478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32D5-CB8D-4A69-8FC6-F29B4A8C5884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81134-7D2E-4D7A-99AD-BA755600B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334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32D5-CB8D-4A69-8FC6-F29B4A8C5884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81134-7D2E-4D7A-99AD-BA755600B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758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32D5-CB8D-4A69-8FC6-F29B4A8C5884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81134-7D2E-4D7A-99AD-BA755600B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127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32D5-CB8D-4A69-8FC6-F29B4A8C5884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81134-7D2E-4D7A-99AD-BA755600B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2750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32D5-CB8D-4A69-8FC6-F29B4A8C5884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81134-7D2E-4D7A-99AD-BA755600B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08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32D5-CB8D-4A69-8FC6-F29B4A8C5884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81134-7D2E-4D7A-99AD-BA755600B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321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32D5-CB8D-4A69-8FC6-F29B4A8C5884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81134-7D2E-4D7A-99AD-BA755600B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691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32D5-CB8D-4A69-8FC6-F29B4A8C5884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81134-7D2E-4D7A-99AD-BA755600B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767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232D5-CB8D-4A69-8FC6-F29B4A8C5884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0F81134-7D2E-4D7A-99AD-BA755600B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53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cntd.ru/document/571007930" TargetMode="External"/><Relationship Id="rId2" Type="http://schemas.openxmlformats.org/officeDocument/2006/relationships/hyperlink" Target="https://drive.google.com/file/d/1fdOLXl8aEgEZ8B162aeKuMtF4j_ktVdg/view?usp=shari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c1XlR9D2AU&amp;t=54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1948350"/>
          </a:xfrm>
        </p:spPr>
        <p:txBody>
          <a:bodyPr/>
          <a:lstStyle/>
          <a:p>
            <a:pPr algn="ctr"/>
            <a:r>
              <a:rPr lang="ru-RU" dirty="0" smtClean="0"/>
              <a:t>   </a:t>
            </a:r>
            <a:r>
              <a:rPr lang="ru-RU" sz="3200" dirty="0" smtClean="0">
                <a:solidFill>
                  <a:srgbClr val="A5B592"/>
                </a:solidFill>
              </a:rPr>
              <a:t>Персонифицированное </a:t>
            </a:r>
            <a:r>
              <a:rPr lang="ru-RU" sz="3200" dirty="0">
                <a:solidFill>
                  <a:srgbClr val="A5B592"/>
                </a:solidFill>
              </a:rPr>
              <a:t>финансирование дополнительного образования</a:t>
            </a:r>
            <a:br>
              <a:rPr lang="ru-RU" sz="3200" dirty="0">
                <a:solidFill>
                  <a:srgbClr val="A5B592"/>
                </a:solidFill>
              </a:rPr>
            </a:br>
            <a:r>
              <a:rPr lang="ru-RU" sz="3200" dirty="0">
                <a:solidFill>
                  <a:srgbClr val="A5B592"/>
                </a:solidFill>
              </a:rPr>
              <a:t> в Пировском муниципальном округе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224953" y="4527448"/>
            <a:ext cx="3049049" cy="1513914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Руководитель муниципального опорного центра Мальцева Яна Алексеевна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582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dirty="0" smtClean="0"/>
              <a:t>  У вас есть еще вопросы? Мы готовы на них ответить.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65480" y="2963835"/>
            <a:ext cx="1428750" cy="1428750"/>
          </a:xfrm>
          <a:prstGeom prst="rect">
            <a:avLst/>
          </a:prstGeom>
        </p:spPr>
      </p:pic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endParaRPr lang="ru-RU" dirty="0" smtClean="0"/>
          </a:p>
          <a:p>
            <a:pPr marL="0" indent="0" algn="r">
              <a:buNone/>
            </a:pPr>
            <a:endParaRPr lang="ru-RU" dirty="0"/>
          </a:p>
          <a:p>
            <a:pPr marL="0" indent="0" algn="r">
              <a:buNone/>
            </a:pPr>
            <a:r>
              <a:rPr lang="ru-RU" dirty="0" smtClean="0"/>
              <a:t>8 (39166)32-3-10</a:t>
            </a:r>
          </a:p>
          <a:p>
            <a:pPr marL="0" indent="0" algn="r">
              <a:buNone/>
            </a:pPr>
            <a:r>
              <a:rPr lang="ru-RU" dirty="0" smtClean="0"/>
              <a:t>Мальцева Яна Алексеевна,  руководитель МОЦ</a:t>
            </a:r>
          </a:p>
          <a:p>
            <a:pPr marL="0" indent="0">
              <a:buNone/>
            </a:pPr>
            <a:endParaRPr lang="ru-RU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1003" y="2507958"/>
            <a:ext cx="1428750" cy="142875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438401" y="3105835"/>
            <a:ext cx="20046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Россия,  66312, Красноярский</a:t>
            </a:r>
          </a:p>
          <a:p>
            <a:r>
              <a:rPr lang="ru-RU" b="1" i="1" dirty="0" smtClean="0"/>
              <a:t> край,</a:t>
            </a:r>
            <a:r>
              <a:rPr lang="ru-RU" dirty="0" smtClean="0"/>
              <a:t> </a:t>
            </a:r>
            <a:r>
              <a:rPr lang="ru-RU" b="1" i="1" dirty="0" err="1" smtClean="0"/>
              <a:t>Пировский</a:t>
            </a:r>
            <a:r>
              <a:rPr lang="ru-RU" b="1" i="1" dirty="0" smtClean="0"/>
              <a:t> </a:t>
            </a:r>
          </a:p>
          <a:p>
            <a:r>
              <a:rPr lang="ru-RU" b="1" i="1" dirty="0" smtClean="0"/>
              <a:t>район, </a:t>
            </a:r>
          </a:p>
          <a:p>
            <a:r>
              <a:rPr lang="ru-RU" b="1" i="1" dirty="0" smtClean="0"/>
              <a:t>с. Пировское, </a:t>
            </a:r>
          </a:p>
          <a:p>
            <a:r>
              <a:rPr lang="ru-RU" b="1" i="1" dirty="0" err="1" smtClean="0"/>
              <a:t>ул.Гагарина</a:t>
            </a:r>
            <a:r>
              <a:rPr lang="ru-RU" b="1" i="1" dirty="0" smtClean="0"/>
              <a:t>, 12.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946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77334" y="621322"/>
            <a:ext cx="8596668" cy="130907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Персонифицированное финансирование дополнительного образования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3" name="Объект 12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777" y="2371605"/>
            <a:ext cx="4076885" cy="3724395"/>
          </a:xfrm>
        </p:spPr>
      </p:pic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5263662" y="2160590"/>
            <a:ext cx="4010342" cy="3935410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/>
              <a:t>ПФДО — это новая схема финансирования дополнительного образования. Система призвана предоставить детям возможность используя бюджетные средства обучаться бесплатно в любой организации в том числе и частной.</a:t>
            </a:r>
          </a:p>
        </p:txBody>
      </p:sp>
    </p:spTree>
    <p:extLst>
      <p:ext uri="{BB962C8B-B14F-4D97-AF65-F5344CB8AC3E}">
        <p14:creationId xmlns:p14="http://schemas.microsoft.com/office/powerpoint/2010/main" val="219223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Нормативные правовые акты внедрения системы ПФДО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u="sng" dirty="0" smtClean="0">
              <a:hlinkClick r:id="rId2"/>
            </a:endParaRPr>
          </a:p>
          <a:p>
            <a:r>
              <a:rPr lang="ru-RU" u="sng" dirty="0" smtClean="0">
                <a:solidFill>
                  <a:schemeClr val="tx1"/>
                </a:solidFill>
                <a:hlinkClick r:id="rId2"/>
              </a:rPr>
              <a:t>Федеральный проект «Успех каждого ребенка»  от 1.10.2018 года (</a:t>
            </a:r>
            <a:r>
              <a:rPr lang="en-US" u="sng" dirty="0">
                <a:solidFill>
                  <a:schemeClr val="tx1"/>
                </a:solidFill>
                <a:hlinkClick r:id="rId2"/>
              </a:rPr>
              <a:t>https://ioe.hse.ru/data/2020/07/17/1597041961/</a:t>
            </a:r>
            <a:r>
              <a:rPr lang="ru-RU" u="sng" dirty="0">
                <a:solidFill>
                  <a:schemeClr val="tx1"/>
                </a:solidFill>
                <a:hlinkClick r:id="rId2"/>
              </a:rPr>
              <a:t>ФП%20Успех%20каждого%20ребенка.</a:t>
            </a:r>
            <a:r>
              <a:rPr lang="en-US" u="sng" dirty="0" smtClean="0">
                <a:solidFill>
                  <a:schemeClr val="tx1"/>
                </a:solidFill>
                <a:hlinkClick r:id="rId2"/>
              </a:rPr>
              <a:t>pdf</a:t>
            </a:r>
            <a:r>
              <a:rPr lang="ru-RU" u="sng" dirty="0" smtClean="0">
                <a:solidFill>
                  <a:schemeClr val="tx1"/>
                </a:solidFill>
                <a:hlinkClick r:id="rId2"/>
              </a:rPr>
              <a:t>)</a:t>
            </a:r>
          </a:p>
          <a:p>
            <a:r>
              <a:rPr lang="ru-RU" u="sng" dirty="0" smtClean="0">
                <a:solidFill>
                  <a:schemeClr val="tx1"/>
                </a:solidFill>
                <a:hlinkClick r:id="rId2"/>
              </a:rPr>
              <a:t>Региональный проект Красноярского края «Успех каждого ребенка» от 24.12.2018 года. (</a:t>
            </a:r>
            <a:r>
              <a:rPr lang="en-US" u="sng" dirty="0" smtClean="0">
                <a:solidFill>
                  <a:schemeClr val="tx1"/>
                </a:solidFill>
                <a:hlinkClick r:id="rId2"/>
              </a:rPr>
              <a:t>http</a:t>
            </a:r>
            <a:r>
              <a:rPr lang="en-US" u="sng" dirty="0">
                <a:solidFill>
                  <a:schemeClr val="tx1"/>
                </a:solidFill>
                <a:hlinkClick r:id="rId2"/>
              </a:rPr>
              <a:t>://</a:t>
            </a:r>
            <a:r>
              <a:rPr lang="en-US" u="sng" dirty="0" smtClean="0">
                <a:solidFill>
                  <a:schemeClr val="tx1"/>
                </a:solidFill>
                <a:hlinkClick r:id="rId2"/>
              </a:rPr>
              <a:t>project.krskstate.ru/dat/File/59/obrazovanie/Obraz_Uspex_kazhdogo_rebenka.pdf</a:t>
            </a:r>
            <a:r>
              <a:rPr lang="ru-RU" u="sng" dirty="0" smtClean="0">
                <a:solidFill>
                  <a:schemeClr val="tx1"/>
                </a:solidFill>
                <a:hlinkClick r:id="rId2"/>
              </a:rPr>
              <a:t>)</a:t>
            </a:r>
          </a:p>
          <a:p>
            <a:r>
              <a:rPr lang="ru-RU" u="sng" dirty="0" smtClean="0">
                <a:solidFill>
                  <a:schemeClr val="tx1"/>
                </a:solidFill>
                <a:hlinkClick r:id="rId2"/>
              </a:rPr>
              <a:t>Приказ </a:t>
            </a:r>
            <a:r>
              <a:rPr lang="ru-RU" u="sng" dirty="0">
                <a:solidFill>
                  <a:schemeClr val="tx1"/>
                </a:solidFill>
                <a:hlinkClick r:id="rId2"/>
              </a:rPr>
              <a:t>№434-11-05 об утверждении правил персонифицированного финансирования дополнительного образования детей в Красноярском </a:t>
            </a:r>
            <a:r>
              <a:rPr lang="ru-RU" u="sng" dirty="0" smtClean="0">
                <a:solidFill>
                  <a:schemeClr val="tx1"/>
                </a:solidFill>
                <a:hlinkClick r:id="rId2"/>
              </a:rPr>
              <a:t>крае</a:t>
            </a:r>
            <a:r>
              <a:rPr lang="ru-RU" u="sng" dirty="0">
                <a:solidFill>
                  <a:schemeClr val="tx1"/>
                </a:solidFill>
              </a:rPr>
              <a:t> </a:t>
            </a:r>
            <a:r>
              <a:rPr lang="ru-RU" u="sng" dirty="0" smtClean="0">
                <a:solidFill>
                  <a:schemeClr val="tx1"/>
                </a:solidFill>
              </a:rPr>
              <a:t> (</a:t>
            </a:r>
            <a:r>
              <a:rPr lang="en-US" u="sng" dirty="0">
                <a:solidFill>
                  <a:schemeClr val="tx1"/>
                </a:solidFill>
              </a:rPr>
              <a:t>http://</a:t>
            </a:r>
            <a:r>
              <a:rPr lang="en-US" u="sng" dirty="0" smtClean="0">
                <a:solidFill>
                  <a:schemeClr val="tx1"/>
                </a:solidFill>
                <a:hlinkClick r:id="rId3"/>
              </a:rPr>
              <a:t>docs.cntd.ru/document/571007930</a:t>
            </a:r>
            <a:r>
              <a:rPr lang="ru-RU" u="sng" dirty="0" smtClean="0">
                <a:solidFill>
                  <a:srgbClr val="92D050"/>
                </a:solidFill>
              </a:rPr>
              <a:t>)</a:t>
            </a:r>
          </a:p>
          <a:p>
            <a:endParaRPr lang="ru-RU" u="sng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ru-RU" b="1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rgbClr val="92D050"/>
              </a:solidFill>
            </a:endParaRP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501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51692" y="0"/>
            <a:ext cx="11233312" cy="6930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64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923" y="609599"/>
            <a:ext cx="8805079" cy="1418493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Основные принципы </a:t>
            </a:r>
            <a:r>
              <a:rPr lang="ru-RU" b="1" dirty="0" smtClean="0"/>
              <a:t>системы</a:t>
            </a:r>
            <a:br>
              <a:rPr lang="ru-RU" b="1" dirty="0" smtClean="0"/>
            </a:br>
            <a:r>
              <a:rPr lang="ru-RU" b="1" dirty="0" smtClean="0"/>
              <a:t> ПФДОД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062" y="2028092"/>
            <a:ext cx="8429940" cy="4654062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1. Равный и свободный доступ детей (без конкурсного отбора, квот и т.д.) к получению сертификата на обучение по дополнительным общеобразовательным программам </a:t>
            </a:r>
          </a:p>
          <a:p>
            <a:r>
              <a:rPr lang="ru-RU" dirty="0" smtClean="0"/>
              <a:t>2</a:t>
            </a:r>
            <a:r>
              <a:rPr lang="ru-RU" dirty="0"/>
              <a:t>. Свобода выбора ребенком и его семьей любой дополнительной общеобразовательной программы, реализуемой на территории </a:t>
            </a:r>
            <a:r>
              <a:rPr lang="ru-RU" dirty="0" smtClean="0"/>
              <a:t>Красноярского края.</a:t>
            </a:r>
            <a:endParaRPr lang="ru-RU" dirty="0"/>
          </a:p>
          <a:p>
            <a:r>
              <a:rPr lang="ru-RU" dirty="0"/>
              <a:t>3. Право ребенка в любой момент поступить (при открытом наборе на программу) на обучение или сменить дополнительную общеобразовательную программу, по которой он проходит </a:t>
            </a:r>
            <a:r>
              <a:rPr lang="ru-RU" dirty="0" smtClean="0"/>
              <a:t>обучение.</a:t>
            </a:r>
            <a:endParaRPr lang="ru-RU" dirty="0"/>
          </a:p>
          <a:p>
            <a:r>
              <a:rPr lang="ru-RU" dirty="0"/>
              <a:t>4. Информационная открытость и простота получения информации о порядке получения сертификатов, перечне исполнителей образовательных услуг и реализуемых ими дополнительных общеобразовательных </a:t>
            </a:r>
            <a:r>
              <a:rPr lang="ru-RU" dirty="0" smtClean="0"/>
              <a:t>программах.</a:t>
            </a:r>
          </a:p>
          <a:p>
            <a:r>
              <a:rPr lang="ru-RU" dirty="0" smtClean="0"/>
              <a:t>5</a:t>
            </a:r>
            <a:r>
              <a:rPr lang="ru-RU" dirty="0"/>
              <a:t>. Равный доступ исполнителей образовательных услуг независимо от организационно-правовой формы к системе персонифицированного финансирования.</a:t>
            </a:r>
          </a:p>
          <a:p>
            <a:r>
              <a:rPr lang="ru-RU" dirty="0"/>
              <a:t>6. Наличие понятного и прозрачного механизма финансового обеспечения реализации дополнительных общеобразовательных программ поставщиком в соответствии с сертификатами.</a:t>
            </a:r>
          </a:p>
          <a:p>
            <a:r>
              <a:rPr lang="ru-RU" dirty="0"/>
              <a:t>7. Принцип персональной закрепленности средств за получателем сертификата, в том числе именная принадлежность сертификата и запрет (отсутствие возможности) передачи средств третьим лицам.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014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Сертификат 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560103" y="1688124"/>
            <a:ext cx="8596668" cy="4364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Сертификат дополнительного образования – это официальное подтверждение возможности ребенка обучаться в кружках и секциях дополнительного образования за счет средств государства.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Сам </a:t>
            </a:r>
            <a:r>
              <a:rPr lang="ru-RU" dirty="0"/>
              <a:t>сертификат не материален и важным является лишь то, что ребенок внесен в специальный реестр (ничего критического, на сегодняшний день мы все внесены во множество разных реестров).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Нахождение </a:t>
            </a:r>
            <a:r>
              <a:rPr lang="ru-RU" dirty="0"/>
              <a:t>ребенка в реестре является сигналом для государства, что надо платить за его образование. То есть сертификат – это, по сути, инструмент реализации «права» детей на получение бесплатного образования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Средства, которые дает сертификат, можно потратить только на дополнительное обучение детей и только через портал navigator.dvpion.ru. Деньги нельзя использовать на другие цели или обналичить. Все данные о сертификате – срок действия, остаток средств на счете, списания – находятся на сайте Навигатора в личном кабинете пользователя.</a:t>
            </a:r>
          </a:p>
        </p:txBody>
      </p:sp>
    </p:spTree>
    <p:extLst>
      <p:ext uri="{BB962C8B-B14F-4D97-AF65-F5344CB8AC3E}">
        <p14:creationId xmlns:p14="http://schemas.microsoft.com/office/powerpoint/2010/main" val="38050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Какие бывают сертификаты </a:t>
            </a:r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677335" y="2160589"/>
            <a:ext cx="3918112" cy="3880772"/>
          </a:xfrm>
        </p:spPr>
        <p:txBody>
          <a:bodyPr>
            <a:normAutofit fontScale="92500" lnSpcReduction="20000"/>
          </a:bodyPr>
          <a:lstStyle/>
          <a:p>
            <a:endParaRPr lang="ru-RU" b="1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Сертификат</a:t>
            </a:r>
            <a:r>
              <a:rPr lang="ru-RU" dirty="0">
                <a:solidFill>
                  <a:srgbClr val="FF0000"/>
                </a:solidFill>
              </a:rPr>
              <a:t> </a:t>
            </a:r>
            <a:r>
              <a:rPr lang="ru-RU" b="1" dirty="0">
                <a:solidFill>
                  <a:srgbClr val="FF0000"/>
                </a:solidFill>
              </a:rPr>
              <a:t>дополнительного</a:t>
            </a:r>
            <a:r>
              <a:rPr lang="ru-RU" dirty="0">
                <a:solidFill>
                  <a:srgbClr val="FF0000"/>
                </a:solidFill>
              </a:rPr>
              <a:t> </a:t>
            </a:r>
            <a:r>
              <a:rPr lang="ru-RU" dirty="0" smtClean="0">
                <a:solidFill>
                  <a:srgbClr val="FF0000"/>
                </a:solidFill>
              </a:rPr>
              <a:t>      </a:t>
            </a:r>
            <a:r>
              <a:rPr lang="ru-RU" b="1" dirty="0" smtClean="0">
                <a:solidFill>
                  <a:srgbClr val="FF0000"/>
                </a:solidFill>
              </a:rPr>
              <a:t>образования</a:t>
            </a:r>
            <a:r>
              <a:rPr lang="ru-RU" dirty="0">
                <a:solidFill>
                  <a:srgbClr val="FF0000"/>
                </a:solidFill>
              </a:rPr>
              <a:t> (</a:t>
            </a:r>
            <a:r>
              <a:rPr lang="ru-RU" b="1" dirty="0">
                <a:solidFill>
                  <a:srgbClr val="FF0000"/>
                </a:solidFill>
              </a:rPr>
              <a:t>учёта</a:t>
            </a:r>
            <a:r>
              <a:rPr lang="ru-RU" dirty="0">
                <a:solidFill>
                  <a:srgbClr val="FF0000"/>
                </a:solidFill>
              </a:rPr>
              <a:t>) </a:t>
            </a:r>
            <a:r>
              <a:rPr lang="ru-RU" dirty="0"/>
              <a:t>подтверждает возможность получать бесплатное </a:t>
            </a:r>
            <a:r>
              <a:rPr lang="ru-RU" b="1" dirty="0" smtClean="0"/>
              <a:t>дополнительное          </a:t>
            </a:r>
            <a:r>
              <a:rPr lang="ru-RU" dirty="0"/>
              <a:t> </a:t>
            </a:r>
            <a:r>
              <a:rPr lang="ru-RU" b="1" dirty="0"/>
              <a:t>образование</a:t>
            </a:r>
            <a:r>
              <a:rPr lang="ru-RU" dirty="0"/>
              <a:t> в тех кружках и секциях, которые уже ранее финансировались государством. С </a:t>
            </a:r>
            <a:r>
              <a:rPr lang="ru-RU" b="1" dirty="0"/>
              <a:t>сертификатом</a:t>
            </a:r>
            <a:r>
              <a:rPr lang="ru-RU" dirty="0"/>
              <a:t> можно пойти в несколько кружков. Число </a:t>
            </a:r>
            <a:r>
              <a:rPr lang="ru-RU" b="1" dirty="0"/>
              <a:t>сертификатов</a:t>
            </a:r>
            <a:r>
              <a:rPr lang="ru-RU" dirty="0"/>
              <a:t> этого типа не ограничено. </a:t>
            </a:r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</a:t>
            </a:r>
            <a:r>
              <a:rPr lang="ru-RU" b="1" dirty="0" smtClean="0">
                <a:solidFill>
                  <a:srgbClr val="FF0000"/>
                </a:solidFill>
              </a:rPr>
              <a:t>Сертификат </a:t>
            </a:r>
            <a:r>
              <a:rPr lang="ru-RU" b="1" dirty="0">
                <a:solidFill>
                  <a:srgbClr val="FF0000"/>
                </a:solidFill>
              </a:rPr>
              <a:t>персонифицированного финансирования</a:t>
            </a:r>
            <a:r>
              <a:rPr lang="ru-RU" dirty="0"/>
              <a:t> с </a:t>
            </a:r>
            <a:r>
              <a:rPr lang="ru-RU" dirty="0" smtClean="0"/>
              <a:t>определённым </a:t>
            </a:r>
            <a:r>
              <a:rPr lang="ru-RU" b="1" dirty="0" smtClean="0"/>
              <a:t>номиналом</a:t>
            </a:r>
            <a:r>
              <a:rPr lang="ru-RU" dirty="0"/>
              <a:t>, то есть с «деньгами», представляет </a:t>
            </a:r>
            <a:r>
              <a:rPr lang="ru-RU" dirty="0" smtClean="0"/>
              <a:t>дополнительную возможность </a:t>
            </a:r>
            <a:r>
              <a:rPr lang="ru-RU" dirty="0"/>
              <a:t>пойти на те кружки и секции, которые включены в </a:t>
            </a:r>
            <a:r>
              <a:rPr lang="ru-RU" dirty="0" smtClean="0"/>
              <a:t>систему персонифицированного </a:t>
            </a:r>
            <a:r>
              <a:rPr lang="ru-RU" dirty="0"/>
              <a:t>финансирования. При этом он сохраняет </a:t>
            </a:r>
            <a:r>
              <a:rPr lang="ru-RU" dirty="0" smtClean="0"/>
              <a:t>все возможности </a:t>
            </a:r>
            <a:r>
              <a:rPr lang="ru-RU" dirty="0"/>
              <a:t>сертификата дополнительного образования (учёта).</a:t>
            </a:r>
          </a:p>
          <a:p>
            <a:pPr marL="0" indent="0">
              <a:buNone/>
            </a:pPr>
            <a:r>
              <a:rPr lang="ru-RU" dirty="0"/>
              <a:t>Число сертификатов «с деньгами» ограничено муниципальным бюджетом.</a:t>
            </a:r>
          </a:p>
          <a:p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1805354" y="1453662"/>
            <a:ext cx="1863969" cy="9730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1805354" y="1443892"/>
            <a:ext cx="1863969" cy="9730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137555" y="1443892"/>
            <a:ext cx="1863969" cy="9730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27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675745" y="1512292"/>
            <a:ext cx="4185623" cy="304800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dirty="0" smtClean="0"/>
              <a:t>           </a:t>
            </a:r>
            <a:r>
              <a:rPr lang="ru-RU" dirty="0" smtClean="0"/>
              <a:t>1 вариант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675745" y="1930401"/>
            <a:ext cx="4185623" cy="4110962"/>
          </a:xfrm>
        </p:spPr>
        <p:txBody>
          <a:bodyPr>
            <a:normAutofit fontScale="55000" lnSpcReduction="20000"/>
          </a:bodyPr>
          <a:lstStyle/>
          <a:p>
            <a:pPr fontAlgn="base"/>
            <a:r>
              <a:rPr lang="ru-RU" sz="2200" dirty="0">
                <a:latin typeface="+mj-lt"/>
              </a:rPr>
              <a:t>1</a:t>
            </a:r>
            <a:r>
              <a:rPr lang="ru-RU" sz="2200" dirty="0" smtClean="0">
                <a:solidFill>
                  <a:schemeClr val="tx1"/>
                </a:solidFill>
                <a:latin typeface="+mj-lt"/>
              </a:rPr>
              <a:t>)</a:t>
            </a:r>
            <a:r>
              <a:rPr lang="ru-RU" sz="2200" dirty="0">
                <a:solidFill>
                  <a:schemeClr val="tx1"/>
                </a:solidFill>
                <a:latin typeface="+mj-lt"/>
              </a:rPr>
              <a:t> Для получения сертификата в </a:t>
            </a:r>
            <a:r>
              <a:rPr lang="ru-RU" sz="2200" dirty="0" smtClean="0">
                <a:solidFill>
                  <a:schemeClr val="tx1"/>
                </a:solidFill>
                <a:latin typeface="+mj-lt"/>
              </a:rPr>
              <a:t>Навигаторе </a:t>
            </a:r>
            <a:r>
              <a:rPr lang="ru-RU" sz="2200" dirty="0" smtClean="0">
                <a:latin typeface="+mj-lt"/>
              </a:rPr>
              <a:t>navigator.dvpion.ru </a:t>
            </a:r>
            <a:r>
              <a:rPr lang="ru-RU" sz="2200" dirty="0" smtClean="0">
                <a:solidFill>
                  <a:schemeClr val="tx1"/>
                </a:solidFill>
                <a:latin typeface="+mj-lt"/>
              </a:rPr>
              <a:t>авторизованному </a:t>
            </a:r>
            <a:r>
              <a:rPr lang="ru-RU" sz="2200" dirty="0" smtClean="0">
                <a:solidFill>
                  <a:schemeClr val="tx1"/>
                </a:solidFill>
                <a:latin typeface="+mj-lt"/>
              </a:rPr>
              <a:t>пользователю (родител</a:t>
            </a:r>
            <a:r>
              <a:rPr lang="ru-RU" sz="2200" dirty="0">
                <a:solidFill>
                  <a:schemeClr val="tx1"/>
                </a:solidFill>
                <a:latin typeface="+mj-lt"/>
              </a:rPr>
              <a:t>ю</a:t>
            </a:r>
            <a:r>
              <a:rPr lang="ru-RU" sz="2200" dirty="0" smtClean="0">
                <a:solidFill>
                  <a:schemeClr val="tx1"/>
                </a:solidFill>
                <a:latin typeface="+mj-lt"/>
              </a:rPr>
              <a:t>) </a:t>
            </a:r>
            <a:r>
              <a:rPr lang="ru-RU" sz="2200" dirty="0">
                <a:solidFill>
                  <a:schemeClr val="tx1"/>
                </a:solidFill>
                <a:latin typeface="+mj-lt"/>
              </a:rPr>
              <a:t>«Навигатор дополнительного образования» необходимо в личном кабинете, во вкладке «Дети» нажать «Получить сертификат».</a:t>
            </a:r>
          </a:p>
          <a:p>
            <a:pPr fontAlgn="base"/>
            <a:r>
              <a:rPr lang="ru-RU" sz="2200" dirty="0">
                <a:solidFill>
                  <a:schemeClr val="tx1"/>
                </a:solidFill>
                <a:latin typeface="+mj-lt"/>
              </a:rPr>
              <a:t>Система выдаст адреса учреждений, куда нужно будет прийти с документами, чтобы подтвердить данные о ребёнке/детях, данные о сертификате, оформить заявление на зачисление средств и согласие на обработку персональных данных. Из документов с собой нужно будет иметь: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2200" dirty="0" smtClean="0">
                <a:solidFill>
                  <a:schemeClr val="tx1"/>
                </a:solidFill>
                <a:latin typeface="+mj-lt"/>
              </a:rPr>
              <a:t>паспорт</a:t>
            </a:r>
            <a:r>
              <a:rPr lang="ru-RU" sz="2200" dirty="0">
                <a:solidFill>
                  <a:schemeClr val="tx1"/>
                </a:solidFill>
                <a:latin typeface="+mj-lt"/>
              </a:rPr>
              <a:t>;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2200" dirty="0" smtClean="0">
                <a:solidFill>
                  <a:schemeClr val="tx1"/>
                </a:solidFill>
                <a:latin typeface="+mj-lt"/>
              </a:rPr>
              <a:t>свидетельство </a:t>
            </a:r>
            <a:r>
              <a:rPr lang="ru-RU" sz="2200" dirty="0">
                <a:solidFill>
                  <a:schemeClr val="tx1"/>
                </a:solidFill>
                <a:latin typeface="+mj-lt"/>
              </a:rPr>
              <a:t>о рождении ребенка (или паспорт для детей от 14 лет</a:t>
            </a:r>
            <a:r>
              <a:rPr lang="ru-RU" sz="2200" dirty="0" smtClean="0">
                <a:solidFill>
                  <a:schemeClr val="tx1"/>
                </a:solidFill>
                <a:latin typeface="+mj-lt"/>
              </a:rPr>
              <a:t>).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2200" dirty="0" smtClean="0">
                <a:solidFill>
                  <a:schemeClr val="tx1"/>
                </a:solidFill>
                <a:latin typeface="+mj-lt"/>
              </a:rPr>
              <a:t>СНИЛС ребенка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                                                  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3"/>
          </p:nvPr>
        </p:nvSpPr>
        <p:spPr>
          <a:xfrm>
            <a:off x="5088383" y="1692075"/>
            <a:ext cx="4185618" cy="74217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dirty="0" smtClean="0"/>
              <a:t>               2 вариант </a:t>
            </a:r>
            <a:endParaRPr lang="ru-RU" dirty="0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5088384" y="1930401"/>
            <a:ext cx="4185617" cy="4110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200" dirty="0" smtClean="0">
                <a:latin typeface="+mj-lt"/>
              </a:rPr>
              <a:t>Придите в выбранное учреждение дополнительного образования с паспортом родителя, свидетельством о рождении ребенка, СНИЛС ребенка . Оформите на листе заявление и получите подтверждение о внесении вашего сертификата в реестр. </a:t>
            </a:r>
            <a:endParaRPr lang="ru-RU" sz="1200" dirty="0">
              <a:latin typeface="+mj-lt"/>
            </a:endParaRPr>
          </a:p>
        </p:txBody>
      </p:sp>
      <p:sp>
        <p:nvSpPr>
          <p:cNvPr id="16" name="Заголовок 5"/>
          <p:cNvSpPr txBox="1">
            <a:spLocks/>
          </p:cNvSpPr>
          <p:nvPr/>
        </p:nvSpPr>
        <p:spPr>
          <a:xfrm>
            <a:off x="829734" y="7620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/>
              <a:t>           Как получить сертификат?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829734" y="4700955"/>
            <a:ext cx="1027202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3200" dirty="0" smtClean="0">
                <a:solidFill>
                  <a:srgbClr val="FF0000"/>
                </a:solidFill>
              </a:rPr>
              <a:t>!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Независимо </a:t>
            </a:r>
            <a:r>
              <a:rPr lang="ru-RU" dirty="0" smtClean="0"/>
              <a:t>от способов получения сертификата дополнительного образования перед обращением в учреждение, необходимо заранее зарегистрировать личный кабинет в Навигаторе и заполнить в нем информацию о ребенке (детях).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308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234107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 Более детальную информацию о регистрации в Навигаторе и  получении сертификата дополнительного образования Вы можете узнать , перейдя  по ссылке, </a:t>
            </a:r>
            <a:r>
              <a:rPr lang="en-US" i="1" dirty="0"/>
              <a:t>http://rmc.kkr.ru/public/courses/navigator/parents/#/</a:t>
            </a:r>
            <a:r>
              <a:rPr lang="ru-RU" i="1" dirty="0" smtClean="0"/>
              <a:t> , а также </a:t>
            </a:r>
            <a:r>
              <a:rPr lang="ru-RU" dirty="0" smtClean="0"/>
              <a:t>можете посмотреть видео, перейдя по ссылке,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www.youtube.com/watch?v=Ec1XlR9D2AU&amp;t=54s</a:t>
            </a:r>
            <a:endParaRPr lang="ru-RU" dirty="0" smtClean="0"/>
          </a:p>
          <a:p>
            <a:r>
              <a:rPr lang="ru-RU" b="1" i="1" dirty="0"/>
              <a:t>Россия,  663120, Красноярский </a:t>
            </a:r>
            <a:r>
              <a:rPr lang="ru-RU" b="1" i="1" dirty="0" smtClean="0"/>
              <a:t>край,</a:t>
            </a:r>
            <a:r>
              <a:rPr lang="ru-RU" dirty="0"/>
              <a:t> </a:t>
            </a:r>
            <a:r>
              <a:rPr lang="ru-RU" b="1" i="1" dirty="0" err="1" smtClean="0"/>
              <a:t>Пировский</a:t>
            </a:r>
            <a:r>
              <a:rPr lang="ru-RU" b="1" i="1" dirty="0"/>
              <a:t> район, с. Пировское, </a:t>
            </a:r>
            <a:r>
              <a:rPr lang="ru-RU" b="1" i="1" dirty="0" err="1"/>
              <a:t>ул.Гагарина</a:t>
            </a:r>
            <a:r>
              <a:rPr lang="ru-RU" b="1" i="1" dirty="0"/>
              <a:t>, 12.</a:t>
            </a:r>
            <a:endParaRPr lang="ru-RU" dirty="0"/>
          </a:p>
          <a:p>
            <a:pPr marL="0" indent="0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41566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375</TotalTime>
  <Words>699</Words>
  <Application>Microsoft Office PowerPoint</Application>
  <PresentationFormat>Широкоэкранный</PresentationFormat>
  <Paragraphs>61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Грань</vt:lpstr>
      <vt:lpstr>   Персонифицированное финансирование дополнительного образования  в Пировском муниципальном округе </vt:lpstr>
      <vt:lpstr>Персонифицированное финансирование дополнительного образования </vt:lpstr>
      <vt:lpstr>Нормативные правовые акты внедрения системы ПФДО</vt:lpstr>
      <vt:lpstr>Презентация PowerPoint</vt:lpstr>
      <vt:lpstr>Основные принципы системы  ПФДОД</vt:lpstr>
      <vt:lpstr>                  Сертификат </vt:lpstr>
      <vt:lpstr>            Какие бывают сертификаты </vt:lpstr>
      <vt:lpstr>            </vt:lpstr>
      <vt:lpstr>           </vt:lpstr>
      <vt:lpstr>   У вас есть еще вопросы? Мы готовы на них ответить.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Персонифицированное финансирование дополнительного образования  в Пировском муниципальном округе</dc:title>
  <dc:creator>Krisanova</dc:creator>
  <cp:lastModifiedBy>Krisanova</cp:lastModifiedBy>
  <cp:revision>25</cp:revision>
  <dcterms:created xsi:type="dcterms:W3CDTF">2021-03-16T04:54:08Z</dcterms:created>
  <dcterms:modified xsi:type="dcterms:W3CDTF">2021-03-17T04:21:16Z</dcterms:modified>
</cp:coreProperties>
</file>