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6" r:id="rId2"/>
    <p:sldId id="272" r:id="rId3"/>
    <p:sldId id="274" r:id="rId4"/>
    <p:sldId id="275" r:id="rId5"/>
    <p:sldId id="273" r:id="rId6"/>
    <p:sldId id="276" r:id="rId7"/>
    <p:sldId id="277" r:id="rId8"/>
    <p:sldId id="278" r:id="rId9"/>
    <p:sldId id="281" r:id="rId10"/>
    <p:sldId id="280" r:id="rId11"/>
    <p:sldId id="279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973" autoAdjust="0"/>
    <p:restoredTop sz="94660"/>
  </p:normalViewPr>
  <p:slideViewPr>
    <p:cSldViewPr snapToGrid="0">
      <p:cViewPr varScale="1">
        <p:scale>
          <a:sx n="68" d="100"/>
          <a:sy n="68" d="100"/>
        </p:scale>
        <p:origin x="-4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DD64D-A5B5-4F6B-A23F-908ECF419A93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A2847-602C-4312-9D88-31B12FFA8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2847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124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888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1065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1290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77009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029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5987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89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113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726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10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56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668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5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094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018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0283F-4AF8-4FFD-9447-FE0AD50E0154}" type="datetimeFigureOut">
              <a:rPr lang="ru-RU" smtClean="0"/>
              <a:pPr/>
              <a:t>27.08.2023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77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15774"/>
            <a:ext cx="7766936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9233" y="561493"/>
            <a:ext cx="8104770" cy="5314651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УЧЕБНОГО ЗАНЯТИЯ</a:t>
            </a:r>
          </a:p>
        </p:txBody>
      </p:sp>
    </p:spTree>
    <p:extLst>
      <p:ext uri="{BB962C8B-B14F-4D97-AF65-F5344CB8AC3E}">
        <p14:creationId xmlns:p14="http://schemas.microsoft.com/office/powerpoint/2010/main" xmlns="" val="3380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96949"/>
            <a:ext cx="8596668" cy="703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337625"/>
            <a:ext cx="9915638" cy="634452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200" b="1" dirty="0" smtClean="0"/>
              <a:t>9</a:t>
            </a:r>
            <a:r>
              <a:rPr lang="ru-RU" sz="2200" b="1" i="1" dirty="0" smtClean="0">
                <a:solidFill>
                  <a:srgbClr val="002060"/>
                </a:solidFill>
              </a:rPr>
              <a:t>.  Система работы педагога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2060"/>
                </a:solidFill>
              </a:rPr>
              <a:t>10. Система работы учащихся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2060"/>
                </a:solidFill>
              </a:rPr>
              <a:t>11. Удачные элементы занятия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2060"/>
                </a:solidFill>
              </a:rPr>
              <a:t>12. Замечания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    Несоответствие темы занятия календарному плану работы объединения и рабочей программе, назвать причины отклонений. Охарактеризовать условия обучения в помещении, организацию учебного пространства ит. д.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   Следует отметить количество наглядности (недостаточная, излишняя), методическую сторону использования наглядности.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2060"/>
                </a:solidFill>
              </a:rPr>
              <a:t>13. Выводы и предложения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общая оценка занятия — уровень проведения (высокий, удовлетворительный, низкий), личное впечатление посетившего (понравился, не понравился и др.);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достижение цели — усвоили ли учащиеся тему, выполнили ли практическое задание;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методическое совершенство занятия — проведено методически правильно или неправильно, аргументация;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воспитательное значение занятия — осуществлялось ли воспитание самостоятельности, трудолюбия, дисциплины, эстетических взглядов и т. д.;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педагогическое мастерство педагога: глубокое знание предмета, умение передавать знания учащимся, влияние на группу.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5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89317"/>
            <a:ext cx="8596668" cy="5352045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64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75249"/>
            <a:ext cx="8596668" cy="5366113"/>
          </a:xfrm>
        </p:spPr>
        <p:txBody>
          <a:bodyPr/>
          <a:lstStyle/>
          <a:p>
            <a:pPr>
              <a:buNone/>
            </a:pPr>
            <a:r>
              <a:rPr lang="ru-RU" sz="3200" b="1" i="1" dirty="0" smtClean="0">
                <a:solidFill>
                  <a:srgbClr val="002060"/>
                </a:solidFill>
              </a:rPr>
              <a:t>ОСОБЕННОСТИ ЗАНЯТИЙ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ГИБКОСТЬ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ДИНАМИЧНОСТЬ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СВОБОДА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РАЗНООБРАЗИЕ ФОРМ РАБОТЫ С ДЕТЬМИ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РАЗНОБРАЗИЕ ВИДОВ ДЕЯТЕЛЬНОСТИ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64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89317"/>
            <a:ext cx="8596668" cy="5352045"/>
          </a:xfrm>
        </p:spPr>
        <p:txBody>
          <a:bodyPr/>
          <a:lstStyle/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Общие требования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четкая формулировка темы, цели и задач занятия (обучающие, развивающие, воспитательные);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сочетание коллективной и индивидуальной работы учащихся;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обучение с учетом уровня подготовленности учащихся, подбор индивидуальных заданий для детей с опережением в развитии;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соблюдение санитарно-гигиенических норм и правил техники безопасности, применение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здоровьесберегающих</a:t>
            </a:r>
            <a:r>
              <a:rPr lang="ru-RU" sz="2400" b="1" i="1" dirty="0" smtClean="0">
                <a:solidFill>
                  <a:srgbClr val="002060"/>
                </a:solidFill>
              </a:rPr>
              <a:t> технологий.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61183"/>
            <a:ext cx="8596668" cy="538018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Творческий подход педагога и обучающихся 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64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73723"/>
            <a:ext cx="8596668" cy="5267639"/>
          </a:xfrm>
        </p:spPr>
        <p:txBody>
          <a:bodyPr/>
          <a:lstStyle/>
          <a:p>
            <a:pPr>
              <a:buNone/>
            </a:pPr>
            <a:r>
              <a:rPr lang="ru-RU" sz="3200" b="1" i="1" dirty="0" smtClean="0">
                <a:solidFill>
                  <a:srgbClr val="002060"/>
                </a:solidFill>
              </a:rPr>
              <a:t>Т</a:t>
            </a:r>
            <a:r>
              <a:rPr lang="ru-RU" sz="3200" b="1" i="1" dirty="0" smtClean="0">
                <a:solidFill>
                  <a:srgbClr val="002060"/>
                </a:solidFill>
              </a:rPr>
              <a:t>ри </a:t>
            </a:r>
            <a:r>
              <a:rPr lang="ru-RU" sz="3200" b="1" i="1" dirty="0" smtClean="0">
                <a:solidFill>
                  <a:srgbClr val="002060"/>
                </a:solidFill>
              </a:rPr>
              <a:t>типа анализа учебного занятия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комплексный (полный) </a:t>
            </a:r>
            <a:r>
              <a:rPr lang="ru-RU" b="1" i="1" dirty="0" smtClean="0">
                <a:solidFill>
                  <a:srgbClr val="002060"/>
                </a:solidFill>
              </a:rPr>
              <a:t>— всестороннее рассмотрение в единстве целей, содержания, методов, форм организации всех аспектов учебного занятия: содержательного, дидактического, психологического, воспитательного, методического, организационного;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аспектный</a:t>
            </a:r>
            <a:r>
              <a:rPr lang="ru-RU" b="1" i="1" dirty="0" smtClean="0">
                <a:solidFill>
                  <a:srgbClr val="002060"/>
                </a:solidFill>
              </a:rPr>
              <a:t> — более глубокое рассмотрение одной стороны учебного занятия (дидактический, психологический, воспитательный, методический, организационный);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краткий </a:t>
            </a:r>
            <a:r>
              <a:rPr lang="ru-RU" b="1" i="1" dirty="0" smtClean="0">
                <a:solidFill>
                  <a:srgbClr val="002060"/>
                </a:solidFill>
              </a:rPr>
              <a:t>— оценка научно-теоретического и методического уровня учебного занятия, отражение основных дидактических категорий (достижение целей, решение задач, выполнение плана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89317"/>
            <a:ext cx="8596668" cy="5352045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М</a:t>
            </a:r>
            <a:r>
              <a:rPr lang="ru-RU" sz="4000" b="1" i="1" dirty="0" smtClean="0">
                <a:solidFill>
                  <a:srgbClr val="002060"/>
                </a:solidFill>
              </a:rPr>
              <a:t>одель </a:t>
            </a:r>
            <a:r>
              <a:rPr lang="ru-RU" sz="4000" b="1" i="1" dirty="0" smtClean="0">
                <a:solidFill>
                  <a:srgbClr val="002060"/>
                </a:solidFill>
              </a:rPr>
              <a:t>плана учебного занятия: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	тема занятия и план ее изложения;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	цели и задачи занятия;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	задания, карточки, вопросы и т.п.;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	задания для самостоятельной работы, закрепления знаний и умений.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    Изучение учебного материала предполагает следующие дидактические циклы: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	изучение нового материала;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	применение знаний на практике, формирование практических умений.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45589"/>
            <a:ext cx="8596668" cy="5295774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Т</a:t>
            </a:r>
            <a:r>
              <a:rPr lang="ru-RU" sz="4000" b="1" i="1" smtClean="0">
                <a:solidFill>
                  <a:srgbClr val="002060"/>
                </a:solidFill>
              </a:rPr>
              <a:t>ипы </a:t>
            </a:r>
            <a:r>
              <a:rPr lang="ru-RU" sz="4000" b="1" i="1" dirty="0" smtClean="0">
                <a:solidFill>
                  <a:srgbClr val="002060"/>
                </a:solidFill>
              </a:rPr>
              <a:t>учебных занятий: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изучение, усвоение нового материала (объяснение, демонстрация и др.);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закрепление и совершенствование знаний, умений и навыков (повторение, обобщение, упражнения, решение задач и др.);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самостоятельное применение знаний, умений и навыков (самостоятельные работы, дискуссии, аукционы, представления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5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717452"/>
            <a:ext cx="8860561" cy="585215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b="1" i="1" dirty="0" smtClean="0">
                <a:solidFill>
                  <a:srgbClr val="002060"/>
                </a:solidFill>
              </a:rPr>
              <a:t>Общие критерии анализа современного занятия:</a:t>
            </a:r>
          </a:p>
          <a:p>
            <a:pPr>
              <a:buNone/>
            </a:pPr>
            <a:r>
              <a:rPr lang="ru-RU" sz="8000" b="1" i="1" dirty="0" smtClean="0">
                <a:solidFill>
                  <a:srgbClr val="002060"/>
                </a:solidFill>
              </a:rPr>
              <a:t>     1. Общие сведения о занятии</a:t>
            </a:r>
          </a:p>
          <a:p>
            <a:pPr>
              <a:buNone/>
            </a:pPr>
            <a:r>
              <a:rPr lang="ru-RU" sz="8000" b="1" i="1" dirty="0" smtClean="0">
                <a:solidFill>
                  <a:srgbClr val="002060"/>
                </a:solidFill>
              </a:rPr>
              <a:t>     2. Цель посещения занятия</a:t>
            </a:r>
          </a:p>
          <a:p>
            <a:pPr>
              <a:buNone/>
            </a:pPr>
            <a:r>
              <a:rPr lang="ru-RU" sz="8000" b="1" i="1" dirty="0" smtClean="0">
                <a:solidFill>
                  <a:srgbClr val="002060"/>
                </a:solidFill>
              </a:rPr>
              <a:t>     К данным целям можно отнести следующие:</a:t>
            </a:r>
          </a:p>
          <a:p>
            <a:r>
              <a:rPr lang="ru-RU" sz="8000" b="1" i="1" dirty="0" smtClean="0">
                <a:solidFill>
                  <a:srgbClr val="002060"/>
                </a:solidFill>
              </a:rPr>
              <a:t>оказание помощи педагогу в выполнении профессиональных задач;</a:t>
            </a:r>
          </a:p>
          <a:p>
            <a:r>
              <a:rPr lang="ru-RU" sz="8000" b="1" i="1" dirty="0" smtClean="0">
                <a:solidFill>
                  <a:srgbClr val="002060"/>
                </a:solidFill>
              </a:rPr>
              <a:t>ознакомление с методикой ведения занятия и оказания помощи молодому или неопытному педагогу;</a:t>
            </a:r>
          </a:p>
          <a:p>
            <a:r>
              <a:rPr lang="ru-RU" sz="8000" b="1" i="1" dirty="0" smtClean="0">
                <a:solidFill>
                  <a:srgbClr val="002060"/>
                </a:solidFill>
              </a:rPr>
              <a:t>мониторинг деятельности преподавателей дополнительного образования;</a:t>
            </a:r>
          </a:p>
          <a:p>
            <a:r>
              <a:rPr lang="ru-RU" sz="8000" b="1" i="1" dirty="0" smtClean="0">
                <a:solidFill>
                  <a:srgbClr val="002060"/>
                </a:solidFill>
              </a:rPr>
              <a:t>выяснение эффективности форм работы преподавателя (семинар, игра, конкурс, выставка и т.д.);</a:t>
            </a:r>
          </a:p>
          <a:p>
            <a:pPr>
              <a:buNone/>
            </a:pPr>
            <a:r>
              <a:rPr lang="ru-RU" sz="8000" b="1" i="1" dirty="0" smtClean="0">
                <a:solidFill>
                  <a:srgbClr val="002060"/>
                </a:solidFill>
              </a:rPr>
              <a:t>    3. Цель занятия.</a:t>
            </a:r>
          </a:p>
          <a:p>
            <a:r>
              <a:rPr lang="ru-RU" sz="8000" b="1" i="1" dirty="0" smtClean="0">
                <a:solidFill>
                  <a:srgbClr val="002060"/>
                </a:solidFill>
              </a:rPr>
              <a:t>Цель занятия должна быть достижимой, чётко сформулированной, понятной всем участникам деятельности, иметь стимулирующий характер. Необходимо учитывать пространственные, временные и материально-технические возможности и ресурсы.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5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675249"/>
            <a:ext cx="8649546" cy="5908431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4. Тема занятия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    5. Наличие документации, наглядных средств обучения, подготовка материального обеспечения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    6. Соблюдение структуры занятия: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    организационная часть, постановка цели и задач занятия, актуализация опорных знаний и умений, изучение нового материала, выполнение практических и творческих заданий, рефлексия, заключительная часть занятия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    7</a:t>
            </a:r>
            <a:r>
              <a:rPr lang="ru-RU" sz="2400" b="1" i="1" dirty="0" smtClean="0">
                <a:solidFill>
                  <a:srgbClr val="002060"/>
                </a:solidFill>
              </a:rPr>
              <a:t>. Формы обучения: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    индивидуальная, парная, групповая, коллективная.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    Эффективность применяемых форм обучения!!!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8. Методы обучения: 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    словесного, наглядного, практического обучения, метод игры, другие методы - целесообразность их применения.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318</TotalTime>
  <Words>580</Words>
  <Application>Microsoft Office PowerPoint</Application>
  <PresentationFormat>Произвольный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Korobeinikova</dc:creator>
  <cp:lastModifiedBy>User Windows</cp:lastModifiedBy>
  <cp:revision>60</cp:revision>
  <cp:lastPrinted>2019-10-29T11:52:29Z</cp:lastPrinted>
  <dcterms:created xsi:type="dcterms:W3CDTF">2019-10-28T07:38:10Z</dcterms:created>
  <dcterms:modified xsi:type="dcterms:W3CDTF">2023-08-27T18:43:12Z</dcterms:modified>
</cp:coreProperties>
</file>