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9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76" r:id="rId6"/>
    <p:sldId id="259" r:id="rId7"/>
    <p:sldId id="266" r:id="rId8"/>
    <p:sldId id="260" r:id="rId9"/>
    <p:sldId id="269" r:id="rId10"/>
    <p:sldId id="270" r:id="rId11"/>
    <p:sldId id="268" r:id="rId12"/>
    <p:sldId id="273" r:id="rId13"/>
    <p:sldId id="261" r:id="rId14"/>
    <p:sldId id="271" r:id="rId15"/>
    <p:sldId id="274" r:id="rId16"/>
    <p:sldId id="275" r:id="rId17"/>
    <p:sldId id="264" r:id="rId1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 Windows" initials="UW" lastIdx="2" clrIdx="0">
    <p:extLst>
      <p:ext uri="{19B8F6BF-5375-455C-9EA6-DF929625EA0E}">
        <p15:presenceInfo xmlns:p15="http://schemas.microsoft.com/office/powerpoint/2012/main" userId="User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latin typeface="+mn-lt"/>
                <a:cs typeface="Calibri" panose="020F0502020204030204" pitchFamily="34" charset="0"/>
              </a:rPr>
              <a:t>Количество программ, реализуемое в каждом направлении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8F19-43B2-B57E-660D8CC41D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F19-43B2-B57E-660D8CC41DE1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F19-43B2-B57E-660D8CC41DE1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F19-43B2-B57E-660D8CC41DE1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19-43B2-B57E-660D8CC41DE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F19-43B2-B57E-660D8CC41DE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F19-43B2-B57E-660D8CC41DE1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14</c:v>
                </c:pt>
                <c:pt idx="1">
                  <c:v>6</c:v>
                </c:pt>
                <c:pt idx="2">
                  <c:v>26</c:v>
                </c:pt>
                <c:pt idx="3">
                  <c:v>29</c:v>
                </c:pt>
                <c:pt idx="4">
                  <c:v>5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F19-43B2-B57E-660D8CC41DE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8-8F19-43B2-B57E-660D8CC41D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674240"/>
        <c:axId val="213692416"/>
      </c:barChart>
      <c:catAx>
        <c:axId val="213674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692416"/>
        <c:crosses val="autoZero"/>
        <c:auto val="1"/>
        <c:lblAlgn val="ctr"/>
        <c:lblOffset val="100"/>
        <c:noMultiLvlLbl val="0"/>
      </c:catAx>
      <c:valAx>
        <c:axId val="213692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3674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/>
              <a:t>Количество программ, реализуемое в каждом направлении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0-35EB-4EFD-B991-9F60B9135F5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EB-4EFD-B991-9F60B9135F5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5EB-4EFD-B991-9F60B9135F54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EB-4EFD-B991-9F60B9135F54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EB-4EFD-B991-9F60B9135F54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5EB-4EFD-B991-9F60B9135F54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5EB-4EFD-B991-9F60B9135F5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16</c:v>
                </c:pt>
                <c:pt idx="1">
                  <c:v>8</c:v>
                </c:pt>
                <c:pt idx="2">
                  <c:v>18</c:v>
                </c:pt>
                <c:pt idx="3">
                  <c:v>24</c:v>
                </c:pt>
                <c:pt idx="4">
                  <c:v>4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EB-4EFD-B991-9F60B9135F5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Лист1!$A$2:$A$7</c:f>
              <c:strCache>
                <c:ptCount val="6"/>
                <c:pt idx="0">
                  <c:v>Социально-гуманитарное направление</c:v>
                </c:pt>
                <c:pt idx="1">
                  <c:v>Естественнонаучное направление</c:v>
                </c:pt>
                <c:pt idx="2">
                  <c:v>Художественное направление</c:v>
                </c:pt>
                <c:pt idx="3">
                  <c:v>Физкультурно - спортивное направление</c:v>
                </c:pt>
                <c:pt idx="4">
                  <c:v>Туристско - краеведческое направление</c:v>
                </c:pt>
                <c:pt idx="5">
                  <c:v>Техническое направление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8-35EB-4EFD-B991-9F60B9135F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087552"/>
        <c:axId val="214089088"/>
      </c:barChart>
      <c:catAx>
        <c:axId val="214087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089088"/>
        <c:crosses val="autoZero"/>
        <c:auto val="1"/>
        <c:lblAlgn val="ctr"/>
        <c:lblOffset val="100"/>
        <c:noMultiLvlLbl val="0"/>
      </c:catAx>
      <c:valAx>
        <c:axId val="214089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087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0115590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3161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4181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9729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3007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9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6004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001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ользовательский макет">
  <p:cSld name="Пользовательский макет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/>
          <p:nvPr/>
        </p:nvSpPr>
        <p:spPr>
          <a:xfrm>
            <a:off x="0" y="4788000"/>
            <a:ext cx="1932000" cy="2070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"/>
          <p:cNvSpPr>
            <a:spLocks noGrp="1"/>
          </p:cNvSpPr>
          <p:nvPr>
            <p:ph type="pic" idx="2"/>
          </p:nvPr>
        </p:nvSpPr>
        <p:spPr>
          <a:xfrm>
            <a:off x="290513" y="233363"/>
            <a:ext cx="5805487" cy="6480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body" idx="1"/>
          </p:nvPr>
        </p:nvSpPr>
        <p:spPr>
          <a:xfrm>
            <a:off x="3935413" y="2528888"/>
            <a:ext cx="7426325" cy="23844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Пользовательский макет">
  <p:cSld name="3_Пользовательский макет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0"/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0"/>
          <p:cNvSpPr/>
          <p:nvPr/>
        </p:nvSpPr>
        <p:spPr>
          <a:xfrm>
            <a:off x="12450" y="6772425"/>
            <a:ext cx="12192000" cy="99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14" name="Google Shape;114;p20"/>
          <p:cNvGrpSpPr/>
          <p:nvPr/>
        </p:nvGrpSpPr>
        <p:grpSpPr>
          <a:xfrm>
            <a:off x="0" y="49500"/>
            <a:ext cx="2844750" cy="274500"/>
            <a:chOff x="5228062" y="49500"/>
            <a:chExt cx="2844750" cy="274500"/>
          </a:xfrm>
        </p:grpSpPr>
        <p:sp>
          <p:nvSpPr>
            <p:cNvPr id="115" name="Google Shape;115;p20"/>
            <p:cNvSpPr/>
            <p:nvPr/>
          </p:nvSpPr>
          <p:spPr>
            <a:xfrm>
              <a:off x="5228062" y="49500"/>
              <a:ext cx="2541000" cy="274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20"/>
            <p:cNvSpPr/>
            <p:nvPr/>
          </p:nvSpPr>
          <p:spPr>
            <a:xfrm>
              <a:off x="7465312" y="49500"/>
              <a:ext cx="607500" cy="274500"/>
            </a:xfrm>
            <a:prstGeom prst="flowChartMerg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7" name="Google Shape;117;p20"/>
          <p:cNvGrpSpPr/>
          <p:nvPr/>
        </p:nvGrpSpPr>
        <p:grpSpPr>
          <a:xfrm>
            <a:off x="9382650" y="6596925"/>
            <a:ext cx="2844750" cy="274500"/>
            <a:chOff x="9347250" y="6571200"/>
            <a:chExt cx="2844750" cy="274500"/>
          </a:xfrm>
        </p:grpSpPr>
        <p:sp>
          <p:nvSpPr>
            <p:cNvPr id="118" name="Google Shape;118;p20"/>
            <p:cNvSpPr/>
            <p:nvPr/>
          </p:nvSpPr>
          <p:spPr>
            <a:xfrm>
              <a:off x="9651000" y="6571200"/>
              <a:ext cx="2541000" cy="2745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9" name="Google Shape;119;p20"/>
            <p:cNvSpPr/>
            <p:nvPr/>
          </p:nvSpPr>
          <p:spPr>
            <a:xfrm rot="10800000">
              <a:off x="9347250" y="6571200"/>
              <a:ext cx="607500" cy="274500"/>
            </a:xfrm>
            <a:prstGeom prst="flowChartMerg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0" name="Google Shape;120;p20"/>
          <p:cNvSpPr txBox="1">
            <a:spLocks noGrp="1"/>
          </p:cNvSpPr>
          <p:nvPr>
            <p:ph type="body" idx="1"/>
          </p:nvPr>
        </p:nvSpPr>
        <p:spPr>
          <a:xfrm>
            <a:off x="838200" y="2033588"/>
            <a:ext cx="10444163" cy="4049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>
                <a:solidFill>
                  <a:schemeClr val="accen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>
                <a:solidFill>
                  <a:schemeClr val="accen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solidFill>
                  <a:schemeClr val="accen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>
                <a:solidFill>
                  <a:schemeClr val="accen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Пользовательский макет">
  <p:cSld name="1_Пользовательский макет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Calibri"/>
              <a:buNone/>
              <a:defRPr b="1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Char char="•"/>
              <a:defRPr>
                <a:solidFill>
                  <a:schemeClr val="accent1"/>
                </a:solidFill>
              </a:defRPr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Char char="•"/>
              <a:defRPr>
                <a:solidFill>
                  <a:schemeClr val="accen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Char char="•"/>
              <a:defRPr>
                <a:solidFill>
                  <a:schemeClr val="accen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>
                <a:solidFill>
                  <a:schemeClr val="accen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•"/>
              <a:defRPr>
                <a:solidFill>
                  <a:schemeClr val="accen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" name="Google Shape;127;p22"/>
          <p:cNvSpPr/>
          <p:nvPr/>
        </p:nvSpPr>
        <p:spPr>
          <a:xfrm>
            <a:off x="0" y="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22"/>
          <p:cNvSpPr/>
          <p:nvPr/>
        </p:nvSpPr>
        <p:spPr>
          <a:xfrm>
            <a:off x="0" y="6759000"/>
            <a:ext cx="12192000" cy="99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9" name="Google Shape;129;p22"/>
          <p:cNvGrpSpPr/>
          <p:nvPr/>
        </p:nvGrpSpPr>
        <p:grpSpPr>
          <a:xfrm>
            <a:off x="9347250" y="37980"/>
            <a:ext cx="2844750" cy="286020"/>
            <a:chOff x="9347250" y="37980"/>
            <a:chExt cx="2844750" cy="286020"/>
          </a:xfrm>
        </p:grpSpPr>
        <p:sp>
          <p:nvSpPr>
            <p:cNvPr id="130" name="Google Shape;130;p22"/>
            <p:cNvSpPr/>
            <p:nvPr/>
          </p:nvSpPr>
          <p:spPr>
            <a:xfrm>
              <a:off x="9651000" y="49500"/>
              <a:ext cx="2541000" cy="274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22"/>
            <p:cNvSpPr/>
            <p:nvPr/>
          </p:nvSpPr>
          <p:spPr>
            <a:xfrm>
              <a:off x="9347250" y="37980"/>
              <a:ext cx="607500" cy="274500"/>
            </a:xfrm>
            <a:prstGeom prst="flowChartMerg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2" name="Google Shape;132;p22"/>
          <p:cNvGrpSpPr/>
          <p:nvPr/>
        </p:nvGrpSpPr>
        <p:grpSpPr>
          <a:xfrm>
            <a:off x="-35250" y="6583500"/>
            <a:ext cx="2844750" cy="274500"/>
            <a:chOff x="-35250" y="6583500"/>
            <a:chExt cx="2844750" cy="274500"/>
          </a:xfrm>
        </p:grpSpPr>
        <p:sp>
          <p:nvSpPr>
            <p:cNvPr id="133" name="Google Shape;133;p22"/>
            <p:cNvSpPr/>
            <p:nvPr/>
          </p:nvSpPr>
          <p:spPr>
            <a:xfrm>
              <a:off x="-35250" y="6583500"/>
              <a:ext cx="2541000" cy="2745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2"/>
            <p:cNvSpPr/>
            <p:nvPr/>
          </p:nvSpPr>
          <p:spPr>
            <a:xfrm rot="10800000">
              <a:off x="2202000" y="6583500"/>
              <a:ext cx="607500" cy="274500"/>
            </a:xfrm>
            <a:prstGeom prst="flowChartMerg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>
  <p:cSld name="Пустой слайд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Пустой слайд">
  <p:cSld name="3_Пустой слайд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>
            <a:spLocks noGrp="1"/>
          </p:cNvSpPr>
          <p:nvPr>
            <p:ph type="pic" idx="2"/>
          </p:nvPr>
        </p:nvSpPr>
        <p:spPr>
          <a:xfrm>
            <a:off x="516000" y="2034000"/>
            <a:ext cx="5220000" cy="42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Пустой слайд">
  <p:cSld name="2_Пустой слайд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0" y="189000"/>
            <a:ext cx="11946000" cy="11415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>
            <a:spLocks noGrp="1"/>
          </p:cNvSpPr>
          <p:nvPr>
            <p:ph type="pic" idx="2"/>
          </p:nvPr>
        </p:nvSpPr>
        <p:spPr>
          <a:xfrm>
            <a:off x="6726000" y="2079000"/>
            <a:ext cx="5220000" cy="423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"/>
          <p:cNvSpPr/>
          <p:nvPr/>
        </p:nvSpPr>
        <p:spPr>
          <a:xfrm>
            <a:off x="0" y="4788000"/>
            <a:ext cx="1932000" cy="2070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" name="Google Shape;45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Заголовок и объект">
  <p:cSld name="2_Заголовок и объект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/>
          <p:nvPr/>
        </p:nvSpPr>
        <p:spPr>
          <a:xfrm rot="-5400000">
            <a:off x="10191000" y="4857000"/>
            <a:ext cx="1932000" cy="20700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Заголовок и объект">
  <p:cSld name="1_Заголовок и объект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8" r:id="rId1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7" Type="http://schemas.openxmlformats.org/officeDocument/2006/relationships/image" Target="../media/image22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eg"/><Relationship Id="rId7" Type="http://schemas.openxmlformats.org/officeDocument/2006/relationships/slide" Target="slide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9" name="Google Shape;139;p23"/>
          <p:cNvPicPr preferRelativeResize="0">
            <a:picLocks noGrp="1"/>
          </p:cNvPicPr>
          <p:nvPr>
            <p:ph type="pic" idx="2"/>
          </p:nvPr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3567101" y="2893224"/>
            <a:ext cx="2222700" cy="24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3"/>
          <p:cNvSpPr/>
          <p:nvPr/>
        </p:nvSpPr>
        <p:spPr>
          <a:xfrm>
            <a:off x="6096000" y="233363"/>
            <a:ext cx="5805486" cy="64801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3"/>
          <p:cNvSpPr txBox="1">
            <a:spLocks noGrp="1"/>
          </p:cNvSpPr>
          <p:nvPr>
            <p:ph type="title"/>
          </p:nvPr>
        </p:nvSpPr>
        <p:spPr>
          <a:xfrm>
            <a:off x="6344343" y="1583274"/>
            <a:ext cx="5308800" cy="26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40"/>
              <a:buFont typeface="Calibri"/>
              <a:buNone/>
            </a:pPr>
            <a:r>
              <a:rPr lang="ru-RU" sz="4000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Доступное дополнительное образование детей: инструменты и ресурсы</a:t>
            </a:r>
            <a:endParaRPr sz="4000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42" name="Google Shape;142;p23"/>
          <p:cNvSpPr txBox="1">
            <a:spLocks noGrp="1"/>
          </p:cNvSpPr>
          <p:nvPr>
            <p:ph type="body" idx="1"/>
          </p:nvPr>
        </p:nvSpPr>
        <p:spPr>
          <a:xfrm>
            <a:off x="13027526" y="1955400"/>
            <a:ext cx="1920600" cy="6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800"/>
              <a:buFont typeface="Calibri"/>
              <a:buNone/>
            </a:pPr>
            <a:r>
              <a:rPr lang="ru-RU" b="1">
                <a:solidFill>
                  <a:schemeClr val="lt2"/>
                </a:solidFill>
              </a:rPr>
              <a:t>Подзаголовок презентации</a:t>
            </a:r>
            <a:endParaRPr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2171" y="478723"/>
            <a:ext cx="4007789" cy="46389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Детский технопарк «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Кванториум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»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532" y="1180921"/>
            <a:ext cx="4074285" cy="543238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6943" y="1330516"/>
            <a:ext cx="3659057" cy="4878742"/>
          </a:xfrm>
          <a:prstGeom prst="rect">
            <a:avLst/>
          </a:prstGeom>
        </p:spPr>
      </p:pic>
      <p:pic>
        <p:nvPicPr>
          <p:cNvPr id="4" name="Рисунок 3"/>
          <p:cNvPicPr>
            <a:picLocks noGrp="1" noChangeAspect="1"/>
          </p:cNvPicPr>
          <p:nvPr>
            <p:ph type="pic" idx="2"/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941780" y="1979258"/>
            <a:ext cx="5220000" cy="4230000"/>
          </a:xfrm>
        </p:spPr>
      </p:pic>
    </p:spTree>
    <p:extLst>
      <p:ext uri="{BB962C8B-B14F-4D97-AF65-F5344CB8AC3E}">
        <p14:creationId xmlns:p14="http://schemas.microsoft.com/office/powerpoint/2010/main" val="3347233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фестиваль дополнительного образования «Достижения за год» - 2023 год</a:t>
            </a: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057691" y="1527257"/>
            <a:ext cx="3540845" cy="2869305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640" y="1411780"/>
            <a:ext cx="3095759" cy="41276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29814" y="1393906"/>
            <a:ext cx="4181341" cy="313600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61094" y="3907386"/>
            <a:ext cx="3918783" cy="295061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0233" y="3850550"/>
            <a:ext cx="3891332" cy="292994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39058" y="1656803"/>
            <a:ext cx="5978110" cy="450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1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07428"/>
          </a:xfrm>
        </p:spPr>
        <p:txBody>
          <a:bodyPr/>
          <a:lstStyle/>
          <a:p>
            <a:pPr algn="ctr"/>
            <a:r>
              <a:rPr lang="ru-RU" dirty="0"/>
              <a:t>Культурно-познавательный маршрут </a:t>
            </a:r>
            <a:br>
              <a:rPr lang="ru-RU" dirty="0"/>
            </a:br>
            <a:r>
              <a:rPr lang="ru-RU" dirty="0"/>
              <a:t>«Во глубине сибирских руд: путешествие по следам ссыльных»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-1292455" y="2770094"/>
            <a:ext cx="660443" cy="2544719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13721" y="2339789"/>
            <a:ext cx="4615304" cy="4034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28"/>
          <p:cNvSpPr/>
          <p:nvPr/>
        </p:nvSpPr>
        <p:spPr>
          <a:xfrm>
            <a:off x="1634026" y="4854738"/>
            <a:ext cx="258067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13" name="Google Shape;213;p2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ru-RU" sz="4000" b="1" dirty="0">
                <a:solidFill>
                  <a:schemeClr val="accent1"/>
                </a:solidFill>
              </a:rPr>
              <a:t>Методическая работа с педагогами</a:t>
            </a:r>
            <a:endParaRPr sz="2800" dirty="0"/>
          </a:p>
        </p:txBody>
      </p: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838199" y="1567543"/>
            <a:ext cx="10787743" cy="4609419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Семинар «Дополнительное образование детей: новые вызовы, ориентиры и задачи развития».</a:t>
            </a:r>
          </a:p>
          <a:p>
            <a:r>
              <a:rPr lang="ru-RU" dirty="0">
                <a:solidFill>
                  <a:schemeClr val="tx1"/>
                </a:solidFill>
              </a:rPr>
              <a:t>Методическая работа «Школа молодого педагога»</a:t>
            </a:r>
          </a:p>
          <a:p>
            <a:r>
              <a:rPr lang="ru-RU" dirty="0">
                <a:solidFill>
                  <a:schemeClr val="tx1"/>
                </a:solidFill>
              </a:rPr>
              <a:t>Конкурс «Творческая мастерская»</a:t>
            </a:r>
          </a:p>
          <a:p>
            <a:r>
              <a:rPr lang="ru-RU" dirty="0">
                <a:solidFill>
                  <a:schemeClr val="tx1"/>
                </a:solidFill>
              </a:rPr>
              <a:t>Семинар «Дополнительное образование детей: потенциал, ресурсы и новое содержание для эффективной системы воспитания, самореализации и развития детей»</a:t>
            </a:r>
          </a:p>
          <a:p>
            <a:r>
              <a:rPr lang="ru-RU" dirty="0">
                <a:solidFill>
                  <a:schemeClr val="tx1"/>
                </a:solidFill>
              </a:rPr>
              <a:t>Семинары «Методические основы и особенности построения учебного занятия в системе дополнительного образования детей»</a:t>
            </a:r>
          </a:p>
          <a:p>
            <a:endParaRPr lang="ru-RU" dirty="0"/>
          </a:p>
        </p:txBody>
      </p:sp>
      <p:sp>
        <p:nvSpPr>
          <p:cNvPr id="219" name="Google Shape;219;p28"/>
          <p:cNvSpPr/>
          <p:nvPr/>
        </p:nvSpPr>
        <p:spPr>
          <a:xfrm>
            <a:off x="4857681" y="4856244"/>
            <a:ext cx="258067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20" name="Google Shape;220;p28"/>
          <p:cNvSpPr/>
          <p:nvPr/>
        </p:nvSpPr>
        <p:spPr>
          <a:xfrm>
            <a:off x="8188838" y="5094514"/>
            <a:ext cx="994351" cy="391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8652" y="1512618"/>
            <a:ext cx="5194479" cy="389585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4083" y="1433734"/>
            <a:ext cx="5404834" cy="4053626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93912" y="2924720"/>
            <a:ext cx="4885385" cy="366403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7389" y="0"/>
            <a:ext cx="10515600" cy="1325563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Проблемы и пути их преодоления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967563"/>
            <a:ext cx="10670178" cy="5720316"/>
          </a:xfrm>
        </p:spPr>
        <p:txBody>
          <a:bodyPr/>
          <a:lstStyle/>
          <a:p>
            <a:pPr marL="628650" indent="-514350">
              <a:buNone/>
            </a:pPr>
            <a:r>
              <a:rPr lang="ru-RU" u="sng" dirty="0"/>
              <a:t>Проблема 1. </a:t>
            </a:r>
            <a:r>
              <a:rPr lang="ru-RU" dirty="0"/>
              <a:t>М</a:t>
            </a:r>
            <a:r>
              <a:rPr lang="ru-RU" i="1" dirty="0"/>
              <a:t>аленький процент посещаемости детей в муниципалитете – в возрасте от 16 до 18 лет. </a:t>
            </a:r>
          </a:p>
          <a:p>
            <a:pPr marL="628650" indent="-514350">
              <a:buNone/>
            </a:pPr>
            <a:r>
              <a:rPr lang="ru-RU" u="sng" dirty="0"/>
              <a:t>Пути решения</a:t>
            </a:r>
            <a:r>
              <a:rPr lang="ru-RU" dirty="0"/>
              <a:t>: анкетирование по запросам и интересам</a:t>
            </a:r>
            <a:r>
              <a:rPr lang="en-US" dirty="0"/>
              <a:t> </a:t>
            </a:r>
            <a:r>
              <a:rPr lang="ru-RU" dirty="0"/>
              <a:t>детей, программы «Основы проектной деятельности», «Школа лидера».</a:t>
            </a:r>
          </a:p>
          <a:p>
            <a:pPr marL="628650" indent="-514350">
              <a:buNone/>
            </a:pPr>
            <a:r>
              <a:rPr lang="ru-RU" u="sng" dirty="0"/>
              <a:t>Проблема 2. </a:t>
            </a:r>
            <a:r>
              <a:rPr lang="ru-RU" i="1" dirty="0"/>
              <a:t>Обновление материально-технического обеспечения.</a:t>
            </a:r>
          </a:p>
          <a:p>
            <a:pPr marL="628650" indent="-514350">
              <a:buNone/>
            </a:pPr>
            <a:r>
              <a:rPr lang="ru-RU" u="sng" dirty="0"/>
              <a:t>Пути решения: </a:t>
            </a:r>
            <a:r>
              <a:rPr lang="ru-RU" dirty="0"/>
              <a:t>приобретение набора </a:t>
            </a:r>
            <a:r>
              <a:rPr lang="en-US" dirty="0"/>
              <a:t>LEGO</a:t>
            </a:r>
            <a:r>
              <a:rPr lang="ru-RU" dirty="0"/>
              <a:t> </a:t>
            </a:r>
            <a:r>
              <a:rPr lang="en-US" dirty="0"/>
              <a:t>Education</a:t>
            </a:r>
            <a:r>
              <a:rPr lang="ru-RU" dirty="0"/>
              <a:t> </a:t>
            </a:r>
            <a:r>
              <a:rPr lang="en-US" dirty="0"/>
              <a:t>SPIKE</a:t>
            </a:r>
            <a:r>
              <a:rPr lang="ru-RU" dirty="0"/>
              <a:t> </a:t>
            </a:r>
            <a:r>
              <a:rPr lang="en-US" dirty="0"/>
              <a:t>Prime</a:t>
            </a:r>
            <a:r>
              <a:rPr lang="ru-RU" dirty="0"/>
              <a:t>.</a:t>
            </a:r>
          </a:p>
          <a:p>
            <a:pPr marL="628650" indent="-514350">
              <a:buNone/>
            </a:pPr>
            <a:r>
              <a:rPr lang="ru-RU" b="1" i="1" u="sng" dirty="0"/>
              <a:t>ОСНОВНАЯ ПРОБЛЕМА</a:t>
            </a:r>
            <a:r>
              <a:rPr lang="ru-RU" b="1" i="1" dirty="0"/>
              <a:t>: человеческий/педагогический ресурс!</a:t>
            </a:r>
          </a:p>
          <a:p>
            <a:pPr marL="628650" indent="-514350" algn="ctr">
              <a:buNone/>
            </a:pPr>
            <a:r>
              <a:rPr lang="ru-RU" b="1" i="1" u="sng" dirty="0"/>
              <a:t>Пути решения:</a:t>
            </a:r>
          </a:p>
          <a:p>
            <a:pPr algn="ctr">
              <a:buFontTx/>
              <a:buChar char="-"/>
            </a:pPr>
            <a:r>
              <a:rPr lang="ru-RU" b="1" i="1" dirty="0">
                <a:solidFill>
                  <a:srgbClr val="FF0000"/>
                </a:solidFill>
              </a:rPr>
              <a:t>«поиск» педагогов, «поиск» идей для разработки </a:t>
            </a:r>
          </a:p>
          <a:p>
            <a:pPr marL="114300" indent="0" algn="ctr">
              <a:buNone/>
            </a:pPr>
            <a:r>
              <a:rPr lang="ru-RU" b="1" i="1" dirty="0">
                <a:solidFill>
                  <a:srgbClr val="FF0000"/>
                </a:solidFill>
              </a:rPr>
              <a:t>программ ДО;</a:t>
            </a:r>
          </a:p>
          <a:p>
            <a:pPr marL="114300" indent="0" algn="ctr">
              <a:buNone/>
            </a:pPr>
            <a:r>
              <a:rPr lang="ru-RU" b="1" i="1" dirty="0"/>
              <a:t>- поиск, разработка программ ДО</a:t>
            </a:r>
          </a:p>
          <a:p>
            <a:pPr algn="ctr">
              <a:buFontTx/>
              <a:buChar char="-"/>
            </a:pP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9487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9637"/>
          </a:xfrm>
        </p:spPr>
        <p:txBody>
          <a:bodyPr/>
          <a:lstStyle/>
          <a:p>
            <a:pPr marL="74930" marR="635" lvl="0" indent="-6350" algn="ctr">
              <a:lnSpc>
                <a:spcPct val="110000"/>
              </a:lnSpc>
            </a:pPr>
            <a:br>
              <a:rPr lang="ru-RU" sz="14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943634"/>
                  </a:solidFill>
                </a:uFill>
                <a:latin typeface="Comic Sans MS" pitchFamily="66" charset="0"/>
                <a:ea typeface="Times New Roman"/>
                <a:cs typeface="Arial"/>
                <a:sym typeface="Arial"/>
              </a:rPr>
            </a:br>
            <a:r>
              <a:rPr lang="ru-RU" sz="3600" b="1" dirty="0">
                <a:solidFill>
                  <a:srgbClr val="ACCBF9">
                    <a:lumMod val="50000"/>
                  </a:srgbClr>
                </a:solidFill>
                <a:ea typeface="Times New Roman"/>
              </a:rPr>
              <a:t>Направления деятельности в ДО </a:t>
            </a:r>
            <a:br>
              <a:rPr lang="ru-RU" sz="3600" b="1" dirty="0">
                <a:solidFill>
                  <a:srgbClr val="ACCBF9">
                    <a:lumMod val="50000"/>
                  </a:srgbClr>
                </a:solidFill>
                <a:ea typeface="Times New Roman"/>
              </a:rPr>
            </a:br>
            <a:r>
              <a:rPr lang="ru-RU" sz="3600" b="1" dirty="0">
                <a:solidFill>
                  <a:srgbClr val="ACCBF9">
                    <a:lumMod val="50000"/>
                  </a:srgbClr>
                </a:solidFill>
                <a:ea typeface="Times New Roman"/>
              </a:rPr>
              <a:t>в рамках Года семьи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467293"/>
            <a:ext cx="10515600" cy="470967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25033" y="1552352"/>
            <a:ext cx="10334846" cy="436170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74930" marR="635" lvl="0" indent="-6350" algn="just">
              <a:lnSpc>
                <a:spcPct val="110000"/>
              </a:lnSpc>
              <a:buClrTx/>
            </a:pPr>
            <a:endParaRPr lang="ru-RU" sz="1600" b="1" u="sng" kern="1200" dirty="0">
              <a:solidFill>
                <a:srgbClr val="B32C16">
                  <a:lumMod val="75000"/>
                </a:srgbClr>
              </a:solidFill>
              <a:uFill>
                <a:solidFill>
                  <a:srgbClr val="943634"/>
                </a:solidFill>
              </a:u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74930" marR="635" lvl="0" indent="-6350" algn="just">
              <a:lnSpc>
                <a:spcPct val="110000"/>
              </a:lnSpc>
              <a:buClrTx/>
            </a:pPr>
            <a:r>
              <a:rPr lang="ru-RU" sz="16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   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Семейные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традиции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</a:p>
          <a:p>
            <a:pPr marL="5715" marR="635" lvl="0" indent="-6350" algn="just">
              <a:lnSpc>
                <a:spcPct val="110000"/>
              </a:lnSpc>
              <a:spcAft>
                <a:spcPts val="225"/>
              </a:spcAft>
              <a:buClrTx/>
            </a:pPr>
            <a:r>
              <a:rPr lang="ru-RU" sz="1600" kern="1200" dirty="0">
                <a:latin typeface="Calibri" pitchFamily="34" charset="0"/>
                <a:ea typeface="Times New Roman"/>
                <a:cs typeface="Calibri" pitchFamily="34" charset="0"/>
              </a:rPr>
              <a:t>История семьи, создание семейного древа или исторического альбома, обмен семейными традициями …  </a:t>
            </a:r>
          </a:p>
          <a:p>
            <a:pPr marL="5715" marR="635" lvl="0" indent="-6350">
              <a:lnSpc>
                <a:spcPct val="107000"/>
              </a:lnSpc>
              <a:spcAft>
                <a:spcPts val="250"/>
              </a:spcAft>
              <a:buClrTx/>
            </a:pPr>
            <a:r>
              <a:rPr lang="ru-RU" sz="16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    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Семейный досуг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 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5715" marR="635" lvl="0" indent="-6350" algn="just">
              <a:lnSpc>
                <a:spcPct val="110000"/>
              </a:lnSpc>
              <a:spcAft>
                <a:spcPts val="175"/>
              </a:spcAft>
              <a:buClrTx/>
            </a:pPr>
            <a:r>
              <a:rPr lang="ru-RU" sz="1600" kern="1200" dirty="0">
                <a:latin typeface="Calibri" pitchFamily="34" charset="0"/>
                <a:ea typeface="Times New Roman"/>
                <a:cs typeface="Calibri" pitchFamily="34" charset="0"/>
              </a:rPr>
              <a:t>Игры, мастер-классы, конкурсы, совместное чтение …</a:t>
            </a:r>
          </a:p>
          <a:p>
            <a:pPr marL="5715" marR="635" lvl="0" indent="-6350" algn="just">
              <a:lnSpc>
                <a:spcPct val="110000"/>
              </a:lnSpc>
              <a:spcAft>
                <a:spcPts val="175"/>
              </a:spcAft>
              <a:buClrTx/>
            </a:pPr>
            <a:r>
              <a:rPr lang="ru-RU" sz="16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C00000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    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C00000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Семейное обучение</a:t>
            </a:r>
            <a:endParaRPr lang="ru-RU" sz="2000" kern="12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Times New Roman"/>
              <a:cs typeface="Calibri" pitchFamily="34" charset="0"/>
            </a:endParaRPr>
          </a:p>
          <a:p>
            <a:pPr marL="5715" marR="635" lvl="0" indent="-6350" algn="just">
              <a:lnSpc>
                <a:spcPct val="110000"/>
              </a:lnSpc>
              <a:spcAft>
                <a:spcPts val="175"/>
              </a:spcAft>
              <a:buClrTx/>
            </a:pPr>
            <a:r>
              <a:rPr lang="ru-RU" sz="1600" kern="1200" dirty="0">
                <a:latin typeface="Calibri" pitchFamily="34" charset="0"/>
                <a:ea typeface="Times New Roman"/>
                <a:cs typeface="Calibri" pitchFamily="34" charset="0"/>
              </a:rPr>
              <a:t>Совместное освоение новых навыков в рамках целевых направлений (финансовое планирование, компьютерная грамотность, обучение новому языку и др.). Пример: программа "Родитель - второй тренер".  </a:t>
            </a:r>
          </a:p>
          <a:p>
            <a:pPr marL="5715" marR="635" lvl="0" indent="-6350">
              <a:lnSpc>
                <a:spcPct val="107000"/>
              </a:lnSpc>
              <a:spcAft>
                <a:spcPts val="5"/>
              </a:spcAft>
              <a:buClrTx/>
            </a:pPr>
            <a:r>
              <a:rPr lang="ru-RU" sz="16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    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Здоровье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семьи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 </a:t>
            </a:r>
          </a:p>
          <a:p>
            <a:pPr marL="5715" marR="635" lvl="0" indent="-6350" algn="just">
              <a:lnSpc>
                <a:spcPct val="110000"/>
              </a:lnSpc>
              <a:spcAft>
                <a:spcPts val="170"/>
              </a:spcAft>
              <a:buClrTx/>
            </a:pPr>
            <a:r>
              <a:rPr lang="ru-RU" sz="1600" kern="1200" dirty="0">
                <a:latin typeface="Calibri" pitchFamily="34" charset="0"/>
                <a:ea typeface="Times New Roman"/>
                <a:cs typeface="Calibri" pitchFamily="34" charset="0"/>
              </a:rPr>
              <a:t>Система физкультурно-спортивных мероприятий, популяризация здорового образа жизни, психологические консультации …  </a:t>
            </a:r>
          </a:p>
          <a:p>
            <a:pPr marL="5715" marR="635" lvl="0" indent="-6350">
              <a:lnSpc>
                <a:spcPct val="107000"/>
              </a:lnSpc>
              <a:spcAft>
                <a:spcPts val="5"/>
              </a:spcAft>
              <a:buClrTx/>
            </a:pPr>
            <a:r>
              <a:rPr lang="ru-RU" sz="1600" b="1" kern="1200" dirty="0">
                <a:solidFill>
                  <a:srgbClr val="B32C16">
                    <a:lumMod val="75000"/>
                  </a:srgb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    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Планирование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</a:t>
            </a:r>
            <a:r>
              <a:rPr lang="ru-RU" sz="2000" b="1" kern="1200" dirty="0">
                <a:solidFill>
                  <a:schemeClr val="tx2">
                    <a:lumMod val="50000"/>
                  </a:schemeClr>
                </a:solidFill>
                <a:uFill>
                  <a:solidFill>
                    <a:srgbClr val="943634"/>
                  </a:solidFill>
                </a:uFill>
                <a:latin typeface="Calibri" pitchFamily="34" charset="0"/>
                <a:ea typeface="Times New Roman"/>
                <a:cs typeface="Calibri" pitchFamily="34" charset="0"/>
              </a:rPr>
              <a:t>семьи</a:t>
            </a:r>
            <a:r>
              <a:rPr lang="ru-RU" sz="2000" kern="12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</a:rPr>
              <a:t>  </a:t>
            </a:r>
          </a:p>
          <a:p>
            <a:pPr marL="5715" marR="635" lvl="0" indent="-6350" algn="just">
              <a:lnSpc>
                <a:spcPct val="110000"/>
              </a:lnSpc>
              <a:spcAft>
                <a:spcPts val="170"/>
              </a:spcAft>
              <a:buClrTx/>
            </a:pPr>
            <a:r>
              <a:rPr lang="ru-RU" sz="1600" kern="1200" dirty="0">
                <a:latin typeface="Calibri" pitchFamily="34" charset="0"/>
                <a:ea typeface="Times New Roman"/>
                <a:cs typeface="Calibri" pitchFamily="34" charset="0"/>
              </a:rPr>
              <a:t>Просветительские мероприятия для детей, подростков и молодежи о семейных ценностях, устройстве семьи, психологические тренинги и т.п.  </a:t>
            </a:r>
          </a:p>
        </p:txBody>
      </p:sp>
    </p:spTree>
    <p:extLst>
      <p:ext uri="{BB962C8B-B14F-4D97-AF65-F5344CB8AC3E}">
        <p14:creationId xmlns:p14="http://schemas.microsoft.com/office/powerpoint/2010/main" val="289068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5670" y="428922"/>
            <a:ext cx="10515600" cy="868252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ru-RU" sz="3200" b="1" dirty="0" err="1">
                <a:solidFill>
                  <a:schemeClr val="tx2">
                    <a:lumMod val="50000"/>
                  </a:schemeClr>
                </a:solidFill>
              </a:rPr>
              <a:t>Професиональные</a:t>
            </a:r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 компетенции в рамках проекта «Биле в будущее», движения </a:t>
            </a:r>
            <a:r>
              <a:rPr lang="ru-RU" sz="3200" b="1" dirty="0" err="1">
                <a:solidFill>
                  <a:schemeClr val="tx2">
                    <a:lumMod val="50000"/>
                  </a:schemeClr>
                </a:solidFill>
              </a:rPr>
              <a:t>ЮниорПрофи</a:t>
            </a:r>
            <a:endParaRPr lang="ru-RU" sz="32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456660"/>
            <a:ext cx="10515600" cy="4720303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ru-RU" sz="1800" b="1" dirty="0" err="1">
                <a:solidFill>
                  <a:schemeClr val="tx1"/>
                </a:solidFill>
              </a:rPr>
              <a:t>Агробиотехнологии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</a:rPr>
              <a:t>Бренд-менеджер туристских пространств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Инженерный дизайн    </a:t>
            </a:r>
            <a:r>
              <a:rPr lang="en-US" sz="1800" b="1" dirty="0">
                <a:solidFill>
                  <a:schemeClr val="tx1"/>
                </a:solidFill>
              </a:rPr>
              <a:t>CAD </a:t>
            </a:r>
            <a:r>
              <a:rPr lang="ru-RU" sz="1800" b="1" dirty="0">
                <a:solidFill>
                  <a:schemeClr val="tx1"/>
                </a:solidFill>
              </a:rPr>
              <a:t>(САПР)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Интернет умных вещей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Лабораторный химический анализ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Лазерные технологии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Лесоводство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Мобильная робототехника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Мультимедиакоммуникации</a:t>
            </a:r>
            <a:r>
              <a:rPr lang="ru-RU" sz="1800" b="1" dirty="0">
                <a:solidFill>
                  <a:schemeClr val="tx1"/>
                </a:solidFill>
              </a:rPr>
              <a:t>: сопровождение инженерных проектов</a:t>
            </a:r>
          </a:p>
          <a:p>
            <a:r>
              <a:rPr lang="ru-RU" sz="1800" b="1" dirty="0" err="1">
                <a:solidFill>
                  <a:schemeClr val="tx1"/>
                </a:solidFill>
              </a:rPr>
              <a:t>Прототипирование</a:t>
            </a:r>
            <a:endParaRPr lang="ru-RU" sz="1800" b="1" dirty="0">
              <a:solidFill>
                <a:schemeClr val="tx1"/>
              </a:solidFill>
            </a:endParaRPr>
          </a:p>
          <a:p>
            <a:r>
              <a:rPr lang="ru-RU" sz="1800" b="1" dirty="0">
                <a:solidFill>
                  <a:schemeClr val="tx1"/>
                </a:solidFill>
              </a:rPr>
              <a:t>Электромонтажные работы</a:t>
            </a:r>
          </a:p>
          <a:p>
            <a:r>
              <a:rPr lang="ru-RU" sz="1800" b="1" dirty="0">
                <a:solidFill>
                  <a:schemeClr val="tx1"/>
                </a:solidFill>
              </a:rPr>
              <a:t>Электроника</a:t>
            </a:r>
          </a:p>
        </p:txBody>
      </p:sp>
    </p:spTree>
    <p:extLst>
      <p:ext uri="{BB962C8B-B14F-4D97-AF65-F5344CB8AC3E}">
        <p14:creationId xmlns:p14="http://schemas.microsoft.com/office/powerpoint/2010/main" val="125399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1"/>
          <p:cNvSpPr txBox="1"/>
          <p:nvPr/>
        </p:nvSpPr>
        <p:spPr>
          <a:xfrm>
            <a:off x="1798950" y="2632730"/>
            <a:ext cx="3883104" cy="1705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None/>
            </a:pPr>
            <a:endParaRPr sz="16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5577" y="2490139"/>
            <a:ext cx="11127315" cy="1325563"/>
          </a:xfrm>
        </p:spPr>
        <p:txBody>
          <a:bodyPr/>
          <a:lstStyle/>
          <a:p>
            <a:pPr algn="ctr"/>
            <a:r>
              <a:rPr lang="ru-RU" sz="11500" b="1">
                <a:solidFill>
                  <a:schemeClr val="tx2">
                    <a:lumMod val="50000"/>
                  </a:schemeClr>
                </a:solidFill>
              </a:rPr>
              <a:t>Успехов!</a:t>
            </a:r>
            <a:endParaRPr lang="ru-RU" sz="115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-837128" y="3567447"/>
            <a:ext cx="257579" cy="1102687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315060" y="-135821"/>
            <a:ext cx="11733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ru-RU" sz="4900" b="1" dirty="0">
                <a:solidFill>
                  <a:schemeClr val="accent1"/>
                </a:solidFill>
              </a:rPr>
              <a:t>Модель дополнительного образования</a:t>
            </a:r>
            <a:endParaRPr sz="3300" dirty="0"/>
          </a:p>
        </p:txBody>
      </p:sp>
      <p:sp>
        <p:nvSpPr>
          <p:cNvPr id="148" name="Google Shape;148;p24"/>
          <p:cNvSpPr txBox="1"/>
          <p:nvPr/>
        </p:nvSpPr>
        <p:spPr>
          <a:xfrm>
            <a:off x="3554569" y="1036523"/>
            <a:ext cx="4857782" cy="10179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rPr>
              <a:t>Муниципальный опорный центр</a:t>
            </a:r>
            <a:endParaRPr sz="2800" dirty="0">
              <a:solidFill>
                <a:schemeClr val="bg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874" y="5149972"/>
            <a:ext cx="1432950" cy="14329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48099" y="5401678"/>
            <a:ext cx="1432684" cy="143268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92770" y="5298891"/>
            <a:ext cx="1432684" cy="143268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25318" y="5298891"/>
            <a:ext cx="1432684" cy="14326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00179" y="5298891"/>
            <a:ext cx="1432684" cy="143268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1025" y="5206286"/>
            <a:ext cx="1432684" cy="1432684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5795" y="3987401"/>
            <a:ext cx="2106876" cy="80217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24713" y="3981345"/>
            <a:ext cx="2109399" cy="798645"/>
          </a:xfrm>
          <a:prstGeom prst="rect">
            <a:avLst/>
          </a:prstGeom>
        </p:spPr>
      </p:pic>
      <p:pic>
        <p:nvPicPr>
          <p:cNvPr id="10" name="Рисунок 9">
            <a:hlinkClick r:id="rId7" action="ppaction://hlinksldjump" tooltip="МБУ ДО &quot;Спортивная школа&quot;"/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6836" y="1819510"/>
            <a:ext cx="2424723" cy="1416722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18916" y="2248473"/>
            <a:ext cx="2426418" cy="1414395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38023" y="1614901"/>
            <a:ext cx="2426418" cy="1420491"/>
          </a:xfrm>
          <a:prstGeom prst="rect">
            <a:avLst/>
          </a:prstGeom>
        </p:spPr>
      </p:pic>
      <p:sp>
        <p:nvSpPr>
          <p:cNvPr id="13" name="Скругленная прямоугольная выноска 12"/>
          <p:cNvSpPr/>
          <p:nvPr/>
        </p:nvSpPr>
        <p:spPr>
          <a:xfrm>
            <a:off x="1965217" y="1170674"/>
            <a:ext cx="1388492" cy="921268"/>
          </a:xfrm>
          <a:prstGeom prst="wedgeRoundRectCallout">
            <a:avLst>
              <a:gd name="adj1" fmla="val -49728"/>
              <a:gd name="adj2" fmla="val 707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МБУ ДО «Спортивная школа»</a:t>
            </a:r>
          </a:p>
        </p:txBody>
      </p:sp>
      <p:sp>
        <p:nvSpPr>
          <p:cNvPr id="17" name="Скругленная прямоугольная выноска 16"/>
          <p:cNvSpPr/>
          <p:nvPr/>
        </p:nvSpPr>
        <p:spPr>
          <a:xfrm>
            <a:off x="10617928" y="988710"/>
            <a:ext cx="1344872" cy="1174672"/>
          </a:xfrm>
          <a:prstGeom prst="wedgeRoundRectCallout">
            <a:avLst>
              <a:gd name="adj1" fmla="val -49691"/>
              <a:gd name="adj2" fmla="val 8158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МБУ ДО «Пировская детская школа искусств»</a:t>
            </a:r>
          </a:p>
        </p:txBody>
      </p:sp>
      <p:sp>
        <p:nvSpPr>
          <p:cNvPr id="18" name="Скругленная прямоугольная выноска 17"/>
          <p:cNvSpPr/>
          <p:nvPr/>
        </p:nvSpPr>
        <p:spPr>
          <a:xfrm>
            <a:off x="7186412" y="2253498"/>
            <a:ext cx="1396514" cy="1107422"/>
          </a:xfrm>
          <a:prstGeom prst="wedgeRoundRectCallout">
            <a:avLst>
              <a:gd name="adj1" fmla="val -83599"/>
              <a:gd name="adj2" fmla="val 2902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ДО «Центр внешкольной работы»</a:t>
            </a:r>
          </a:p>
        </p:txBody>
      </p:sp>
      <p:sp>
        <p:nvSpPr>
          <p:cNvPr id="20" name="Скругленная прямоугольная выноска 19"/>
          <p:cNvSpPr/>
          <p:nvPr/>
        </p:nvSpPr>
        <p:spPr>
          <a:xfrm>
            <a:off x="3219717" y="3129566"/>
            <a:ext cx="1292953" cy="609976"/>
          </a:xfrm>
          <a:prstGeom prst="wedgeRoundRectCallout">
            <a:avLst>
              <a:gd name="adj1" fmla="val -8473"/>
              <a:gd name="adj2" fmla="val 9722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МБДОУ «Ромашка»</a:t>
            </a:r>
          </a:p>
        </p:txBody>
      </p:sp>
      <p:sp>
        <p:nvSpPr>
          <p:cNvPr id="21" name="Скругленная прямоугольная выноска 20"/>
          <p:cNvSpPr/>
          <p:nvPr/>
        </p:nvSpPr>
        <p:spPr>
          <a:xfrm>
            <a:off x="9510441" y="3466372"/>
            <a:ext cx="1454000" cy="645727"/>
          </a:xfrm>
          <a:prstGeom prst="wedgeRoundRectCallout">
            <a:avLst>
              <a:gd name="adj1" fmla="val -51003"/>
              <a:gd name="adj2" fmla="val 7619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МБДОУ «Светлячок»</a:t>
            </a:r>
          </a:p>
        </p:txBody>
      </p:sp>
      <p:sp>
        <p:nvSpPr>
          <p:cNvPr id="22" name="Скругленная прямоугольная выноска 21"/>
          <p:cNvSpPr/>
          <p:nvPr/>
        </p:nvSpPr>
        <p:spPr>
          <a:xfrm>
            <a:off x="93874" y="4112099"/>
            <a:ext cx="1528864" cy="1094187"/>
          </a:xfrm>
          <a:prstGeom prst="wedgeRoundRectCallout">
            <a:avLst>
              <a:gd name="adj1" fmla="val 12542"/>
              <a:gd name="adj2" fmla="val 7609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«</a:t>
            </a:r>
            <a:r>
              <a:rPr lang="ru-RU" dirty="0" err="1"/>
              <a:t>Большекетская</a:t>
            </a:r>
            <a:r>
              <a:rPr lang="ru-RU" dirty="0"/>
              <a:t> средняя школа</a:t>
            </a:r>
          </a:p>
        </p:txBody>
      </p:sp>
      <p:sp>
        <p:nvSpPr>
          <p:cNvPr id="23" name="Скругленная прямоугольная выноска 22"/>
          <p:cNvSpPr/>
          <p:nvPr/>
        </p:nvSpPr>
        <p:spPr>
          <a:xfrm>
            <a:off x="2115193" y="4327890"/>
            <a:ext cx="1765958" cy="971002"/>
          </a:xfrm>
          <a:prstGeom prst="wedgeRoundRectCallout">
            <a:avLst>
              <a:gd name="adj1" fmla="val -8221"/>
              <a:gd name="adj2" fmla="val 956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«Пировская средняя школа»</a:t>
            </a:r>
          </a:p>
        </p:txBody>
      </p:sp>
      <p:sp>
        <p:nvSpPr>
          <p:cNvPr id="24" name="Скругленная прямоугольная выноска 23"/>
          <p:cNvSpPr/>
          <p:nvPr/>
        </p:nvSpPr>
        <p:spPr>
          <a:xfrm>
            <a:off x="4882792" y="4327890"/>
            <a:ext cx="1299068" cy="681992"/>
          </a:xfrm>
          <a:prstGeom prst="wedgeRoundRectCallout">
            <a:avLst>
              <a:gd name="adj1" fmla="val -38812"/>
              <a:gd name="adj2" fmla="val 12670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/>
              <a:t>Кириковская</a:t>
            </a:r>
            <a:r>
              <a:rPr lang="ru-RU" dirty="0"/>
              <a:t> средняя школа</a:t>
            </a:r>
          </a:p>
        </p:txBody>
      </p:sp>
      <p:sp>
        <p:nvSpPr>
          <p:cNvPr id="25" name="Скругленная прямоугольная выноска 24"/>
          <p:cNvSpPr/>
          <p:nvPr/>
        </p:nvSpPr>
        <p:spPr>
          <a:xfrm>
            <a:off x="6342060" y="4442543"/>
            <a:ext cx="1734441" cy="955451"/>
          </a:xfrm>
          <a:prstGeom prst="wedgeRoundRectCallout">
            <a:avLst>
              <a:gd name="adj1" fmla="val -18605"/>
              <a:gd name="adj2" fmla="val 746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«</a:t>
            </a:r>
            <a:r>
              <a:rPr lang="ru-RU" dirty="0" err="1"/>
              <a:t>Икшурминская</a:t>
            </a:r>
            <a:r>
              <a:rPr lang="ru-RU" dirty="0"/>
              <a:t> средняя школа»</a:t>
            </a:r>
          </a:p>
        </p:txBody>
      </p:sp>
      <p:sp>
        <p:nvSpPr>
          <p:cNvPr id="26" name="Скругленная прямоугольная выноска 25"/>
          <p:cNvSpPr/>
          <p:nvPr/>
        </p:nvSpPr>
        <p:spPr>
          <a:xfrm>
            <a:off x="8899146" y="4813391"/>
            <a:ext cx="1222843" cy="912552"/>
          </a:xfrm>
          <a:prstGeom prst="wedgeRoundRectCallout">
            <a:avLst>
              <a:gd name="adj1" fmla="val -41202"/>
              <a:gd name="adj2" fmla="val 879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«Троицкая средняя школа</a:t>
            </a:r>
          </a:p>
        </p:txBody>
      </p:sp>
      <p:sp>
        <p:nvSpPr>
          <p:cNvPr id="27" name="Скругленная прямоугольная выноска 26"/>
          <p:cNvSpPr/>
          <p:nvPr/>
        </p:nvSpPr>
        <p:spPr>
          <a:xfrm>
            <a:off x="10537410" y="4112099"/>
            <a:ext cx="1425390" cy="1186791"/>
          </a:xfrm>
          <a:prstGeom prst="wedgeRoundRectCallout">
            <a:avLst>
              <a:gd name="adj1" fmla="val -15327"/>
              <a:gd name="adj2" fmla="val 938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МБОУ «</a:t>
            </a:r>
            <a:r>
              <a:rPr lang="ru-RU" dirty="0" err="1"/>
              <a:t>Чайдинская</a:t>
            </a:r>
            <a:r>
              <a:rPr lang="ru-RU" dirty="0"/>
              <a:t> основная школа</a:t>
            </a:r>
          </a:p>
        </p:txBody>
      </p:sp>
      <p:cxnSp>
        <p:nvCxnSpPr>
          <p:cNvPr id="29" name="Прямая со стрелкой 28"/>
          <p:cNvCxnSpPr/>
          <p:nvPr/>
        </p:nvCxnSpPr>
        <p:spPr>
          <a:xfrm>
            <a:off x="2681559" y="2653820"/>
            <a:ext cx="180866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>
            <a:off x="4000179" y="3434554"/>
            <a:ext cx="882613" cy="8933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4803273" y="3690446"/>
            <a:ext cx="763606" cy="17075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3265591" y="3627106"/>
            <a:ext cx="2078110" cy="20988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кругленная соединительная линия 36"/>
          <p:cNvCxnSpPr>
            <a:stCxn id="11" idx="1"/>
            <a:endCxn id="22" idx="4"/>
          </p:cNvCxnSpPr>
          <p:nvPr/>
        </p:nvCxnSpPr>
        <p:spPr>
          <a:xfrm rot="10800000" flipV="1">
            <a:off x="1050056" y="2955671"/>
            <a:ext cx="3468860" cy="2536088"/>
          </a:xfrm>
          <a:prstGeom prst="curvedConnector4">
            <a:avLst>
              <a:gd name="adj1" fmla="val 41745"/>
              <a:gd name="adj2" fmla="val 42404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831282" y="3729885"/>
            <a:ext cx="490570" cy="19030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6238224" y="3627106"/>
            <a:ext cx="2218008" cy="186465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771248" y="3360920"/>
            <a:ext cx="1893470" cy="74619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кругленная соединительная линия 45"/>
          <p:cNvCxnSpPr/>
          <p:nvPr/>
        </p:nvCxnSpPr>
        <p:spPr>
          <a:xfrm>
            <a:off x="7039188" y="3202727"/>
            <a:ext cx="3728896" cy="2430195"/>
          </a:xfrm>
          <a:prstGeom prst="curvedConnector3">
            <a:avLst>
              <a:gd name="adj1" fmla="val 101972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7" grpId="0" animBg="1"/>
      <p:bldP spid="17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25"/>
          <p:cNvSpPr txBox="1"/>
          <p:nvPr/>
        </p:nvSpPr>
        <p:spPr>
          <a:xfrm>
            <a:off x="348775" y="253996"/>
            <a:ext cx="11383879" cy="1465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50000"/>
                  </a:schemeClr>
                </a:solidFill>
              </a:rPr>
              <a:t>Деятельность учреждений дополнительного образования   в муниципалитете направлена на достижение следующих целей: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82212" y="1656788"/>
            <a:ext cx="10554457" cy="4483122"/>
          </a:xfrm>
        </p:spPr>
        <p:txBody>
          <a:bodyPr/>
          <a:lstStyle/>
          <a:p>
            <a:pPr marL="685800" lvl="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формирование и развитие творческих способностей обучающихся, удовлетворение их  индивидуальных потребностей;</a:t>
            </a:r>
          </a:p>
          <a:p>
            <a:pPr marL="685800" lvl="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формирование культуры здорового и безопасного образа жизни;</a:t>
            </a:r>
          </a:p>
          <a:p>
            <a:pPr marL="685800" lvl="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организация свободного времени ребенка;</a:t>
            </a:r>
          </a:p>
          <a:p>
            <a:pPr marL="685800" lvl="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обеспечение доступности, качества и эффективности дополнительного образования;</a:t>
            </a:r>
          </a:p>
          <a:p>
            <a:pPr marL="685800" indent="-457200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выявление, развитие и поддержка талантливых обучающихся, а также лиц, проявивших выдающиеся способности.</a:t>
            </a:r>
          </a:p>
          <a:p>
            <a:pPr marL="685800" lvl="0" indent="-457200">
              <a:buFont typeface="Arial" panose="020B0604020202020204" pitchFamily="34" charset="0"/>
              <a:buChar char="•"/>
            </a:pP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262" y="189000"/>
            <a:ext cx="11475737" cy="1141516"/>
          </a:xfrm>
        </p:spPr>
        <p:txBody>
          <a:bodyPr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Дополнительные общеобразовательные 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общеразвивающие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программы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2"/>
          </p:nvPr>
        </p:nvSpPr>
        <p:spPr>
          <a:xfrm flipH="1">
            <a:off x="-731502" y="3944983"/>
            <a:ext cx="45719" cy="2031634"/>
          </a:xfrm>
        </p:spPr>
      </p:sp>
      <p:sp>
        <p:nvSpPr>
          <p:cNvPr id="4" name="Скругленный прямоугольник 3"/>
          <p:cNvSpPr/>
          <p:nvPr/>
        </p:nvSpPr>
        <p:spPr>
          <a:xfrm>
            <a:off x="1920239" y="2024741"/>
            <a:ext cx="4036423" cy="10058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Художественная направленность  – 29,5%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2389" y="4937760"/>
            <a:ext cx="3252651" cy="7707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Техническая направленность – 9,1%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84125" y="3526972"/>
            <a:ext cx="4101738" cy="940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Естественнонаучная направленность – 6,8%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36377" y="4963886"/>
            <a:ext cx="3683726" cy="809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Туристско-краеведческая направленность – 6,8%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97726" y="3526972"/>
            <a:ext cx="4637315" cy="9274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Социально-гуманитарная направленность  – 14,8%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831875" y="2076994"/>
            <a:ext cx="4232366" cy="8752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/>
              <a:t>Физкультурно-спортивная направленность - 33%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362" y="189000"/>
            <a:ext cx="11435637" cy="1141516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  <a:sym typeface="Arial"/>
              </a:rPr>
              <a:t>Инструменты, обеспечивающие доступность </a:t>
            </a:r>
            <a:br>
              <a:rPr lang="ru-RU" sz="3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  <a:sym typeface="Arial"/>
              </a:rPr>
            </a:br>
            <a:r>
              <a:rPr lang="ru-RU" sz="36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Times New Roman"/>
                <a:cs typeface="Calibri" pitchFamily="34" charset="0"/>
                <a:sym typeface="Arial"/>
              </a:rPr>
              <a:t>дополнительного образования</a:t>
            </a:r>
            <a:endParaRPr lang="ru-RU" sz="36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2"/>
          </p:nvPr>
        </p:nvSpPr>
        <p:spPr>
          <a:xfrm>
            <a:off x="515999" y="1626781"/>
            <a:ext cx="11424363" cy="4637219"/>
          </a:xfrm>
        </p:spPr>
      </p:sp>
      <p:sp>
        <p:nvSpPr>
          <p:cNvPr id="4" name="Прямоугольник 3"/>
          <p:cNvSpPr/>
          <p:nvPr/>
        </p:nvSpPr>
        <p:spPr>
          <a:xfrm>
            <a:off x="457200" y="1658680"/>
            <a:ext cx="11515060" cy="50159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endParaRPr lang="ru-RU" sz="1100" dirty="0">
              <a:latin typeface="Calibri"/>
              <a:ea typeface="Calibri"/>
              <a:cs typeface="Times New Roman"/>
            </a:endParaRPr>
          </a:p>
          <a:p>
            <a:pPr marL="457200" indent="-45720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3200" dirty="0">
                <a:latin typeface="Calibri" pitchFamily="34" charset="0"/>
                <a:ea typeface="Times New Roman"/>
                <a:cs typeface="Calibri" pitchFamily="34" charset="0"/>
              </a:rPr>
              <a:t>бесплатность обучения и возможность выбора индивидуальной траектории     обучения (частично);</a:t>
            </a:r>
            <a:endParaRPr lang="ru-RU" sz="3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457200" indent="-45720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3200" dirty="0">
                <a:latin typeface="Calibri" pitchFamily="34" charset="0"/>
                <a:ea typeface="Times New Roman"/>
                <a:cs typeface="Calibri" pitchFamily="34" charset="0"/>
              </a:rPr>
              <a:t>гибкость планирования обучения;</a:t>
            </a:r>
            <a:endParaRPr lang="ru-RU" sz="3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457200" indent="-45720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3200" dirty="0">
                <a:latin typeface="Calibri" pitchFamily="34" charset="0"/>
                <a:ea typeface="Times New Roman"/>
                <a:cs typeface="Calibri" pitchFamily="34" charset="0"/>
              </a:rPr>
              <a:t>возможность выбора времени, территориальных условий обучения;</a:t>
            </a:r>
            <a:endParaRPr lang="ru-RU" sz="3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457200" indent="-45720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3200" dirty="0">
                <a:latin typeface="Calibri" pitchFamily="34" charset="0"/>
                <a:ea typeface="Times New Roman"/>
                <a:cs typeface="Calibri" pitchFamily="34" charset="0"/>
              </a:rPr>
              <a:t>предоставление доступа к полной объективной информации об учреждении и образовательных программах;</a:t>
            </a:r>
            <a:endParaRPr lang="ru-RU" sz="3200" dirty="0">
              <a:latin typeface="Calibri" pitchFamily="34" charset="0"/>
              <a:ea typeface="Calibri"/>
              <a:cs typeface="Calibri" pitchFamily="34" charset="0"/>
            </a:endParaRPr>
          </a:p>
          <a:p>
            <a:pPr marL="457200" indent="-457200" algn="just">
              <a:lnSpc>
                <a:spcPct val="107000"/>
              </a:lnSpc>
              <a:buFont typeface="Arial" pitchFamily="34" charset="0"/>
              <a:buChar char="•"/>
            </a:pPr>
            <a:r>
              <a:rPr lang="ru-RU" sz="3200" dirty="0">
                <a:latin typeface="Calibri" pitchFamily="34" charset="0"/>
                <a:ea typeface="Times New Roman"/>
                <a:cs typeface="Calibri" pitchFamily="34" charset="0"/>
              </a:rPr>
              <a:t>возможность выбора программ на основе собственных интересов (частично)…</a:t>
            </a:r>
            <a:endParaRPr lang="ru-RU" sz="3200" dirty="0">
              <a:effectLst/>
              <a:latin typeface="Calibri" pitchFamily="34" charset="0"/>
              <a:ea typeface="Calibri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6220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6"/>
          <p:cNvSpPr/>
          <p:nvPr/>
        </p:nvSpPr>
        <p:spPr>
          <a:xfrm>
            <a:off x="4476000" y="4646099"/>
            <a:ext cx="3240000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8" name="Google Shape;188;p26"/>
          <p:cNvSpPr/>
          <p:nvPr/>
        </p:nvSpPr>
        <p:spPr>
          <a:xfrm>
            <a:off x="8528626" y="4646099"/>
            <a:ext cx="3240000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92" name="Google Shape;192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ru-RU" sz="4000" b="1" dirty="0">
                <a:solidFill>
                  <a:schemeClr val="accent1"/>
                </a:solidFill>
              </a:rPr>
              <a:t>Охват дополнительным образованием детей от 5 до 18 лет </a:t>
            </a:r>
            <a:endParaRPr sz="4000" dirty="0"/>
          </a:p>
        </p:txBody>
      </p:sp>
      <p:sp>
        <p:nvSpPr>
          <p:cNvPr id="3" name="Овал 2"/>
          <p:cNvSpPr/>
          <p:nvPr/>
        </p:nvSpPr>
        <p:spPr>
          <a:xfrm>
            <a:off x="1291958" y="1948819"/>
            <a:ext cx="2520188" cy="22110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2022 год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72,32%</a:t>
            </a:r>
          </a:p>
        </p:txBody>
      </p:sp>
      <p:sp>
        <p:nvSpPr>
          <p:cNvPr id="4" name="Овал 3"/>
          <p:cNvSpPr/>
          <p:nvPr/>
        </p:nvSpPr>
        <p:spPr>
          <a:xfrm>
            <a:off x="8306873" y="1948819"/>
            <a:ext cx="2743274" cy="23012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/>
              <a:t>2023 год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72,15%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2753710" y="962842"/>
            <a:ext cx="631063" cy="9209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8670294" y="997837"/>
            <a:ext cx="563633" cy="8859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976733"/>
              </p:ext>
            </p:extLst>
          </p:nvPr>
        </p:nvGraphicFramePr>
        <p:xfrm>
          <a:off x="2904514" y="4315092"/>
          <a:ext cx="6382972" cy="1967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57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5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5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57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7807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</a:t>
                      </a:r>
                      <a:r>
                        <a:rPr lang="ru-RU" baseline="0" dirty="0"/>
                        <a:t> дополнительных общеобразовательных общеразвивающих программ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/>
                        <a:t>Количество программ, прошедших независимую оценку качества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80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</a:rPr>
                        <a:t>2023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780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77875675"/>
              </p:ext>
            </p:extLst>
          </p:nvPr>
        </p:nvGraphicFramePr>
        <p:xfrm>
          <a:off x="6562165" y="2837329"/>
          <a:ext cx="5470996" cy="318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Программы</a:t>
            </a:r>
            <a:r>
              <a:rPr lang="ru-RU"/>
              <a:t>, реализуемые</a:t>
            </a:r>
            <a:br>
              <a:rPr lang="ru-RU" dirty="0"/>
            </a:br>
            <a:r>
              <a:rPr lang="ru-RU" dirty="0"/>
              <a:t> по направленностям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-1261056" y="4945487"/>
            <a:ext cx="1261056" cy="162280"/>
          </a:xfrm>
        </p:spPr>
        <p:txBody>
          <a:bodyPr/>
          <a:lstStyle/>
          <a:p>
            <a:pPr marL="50800" indent="0"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37893" y="1957588"/>
            <a:ext cx="2331076" cy="5924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2022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23539" y="1957588"/>
            <a:ext cx="2395470" cy="643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2023</a:t>
            </a: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623046" y="2864224"/>
          <a:ext cx="54864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6829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7"/>
          <p:cNvSpPr/>
          <p:nvPr/>
        </p:nvSpPr>
        <p:spPr>
          <a:xfrm>
            <a:off x="8013750" y="1469589"/>
            <a:ext cx="39322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2" name="Google Shape;202;p27"/>
          <p:cNvSpPr/>
          <p:nvPr/>
        </p:nvSpPr>
        <p:spPr>
          <a:xfrm>
            <a:off x="8013750" y="3429000"/>
            <a:ext cx="39322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3" name="Google Shape;203;p27"/>
          <p:cNvSpPr/>
          <p:nvPr/>
        </p:nvSpPr>
        <p:spPr>
          <a:xfrm>
            <a:off x="8013750" y="5388411"/>
            <a:ext cx="393225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04" name="Google Shape;204;p27"/>
          <p:cNvSpPr txBox="1"/>
          <p:nvPr/>
        </p:nvSpPr>
        <p:spPr>
          <a:xfrm>
            <a:off x="6658581" y="1792972"/>
            <a:ext cx="80983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00" dirty="0"/>
          </a:p>
        </p:txBody>
      </p:sp>
      <p:sp>
        <p:nvSpPr>
          <p:cNvPr id="205" name="Google Shape;205;p27"/>
          <p:cNvSpPr txBox="1"/>
          <p:nvPr/>
        </p:nvSpPr>
        <p:spPr>
          <a:xfrm>
            <a:off x="6658580" y="3657347"/>
            <a:ext cx="80983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endParaRPr sz="45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7"/>
          <p:cNvSpPr txBox="1"/>
          <p:nvPr/>
        </p:nvSpPr>
        <p:spPr>
          <a:xfrm>
            <a:off x="6658579" y="5521722"/>
            <a:ext cx="809837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5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03</a:t>
            </a:r>
            <a:endParaRPr sz="1100"/>
          </a:p>
        </p:txBody>
      </p:sp>
      <p:sp>
        <p:nvSpPr>
          <p:cNvPr id="207" name="Google Shape;207;p27"/>
          <p:cNvSpPr txBox="1">
            <a:spLocks noGrp="1"/>
          </p:cNvSpPr>
          <p:nvPr>
            <p:ph type="title"/>
          </p:nvPr>
        </p:nvSpPr>
        <p:spPr>
          <a:xfrm>
            <a:off x="360608" y="365125"/>
            <a:ext cx="1143644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6000"/>
              <a:buFont typeface="Calibri"/>
              <a:buNone/>
            </a:pPr>
            <a:r>
              <a:rPr lang="ru-RU" b="1" dirty="0">
                <a:solidFill>
                  <a:schemeClr val="accent1"/>
                </a:solidFill>
              </a:rPr>
              <a:t>Мероприятия МБОУ ДО «Центр внешкольной работы»</a:t>
            </a:r>
            <a:endParaRPr sz="32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313" y="1588807"/>
            <a:ext cx="4907180" cy="368038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31255" y="1659036"/>
            <a:ext cx="4733748" cy="288092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61169" y="2155786"/>
            <a:ext cx="5443470" cy="4082603"/>
          </a:xfrm>
          <a:prstGeom prst="rect">
            <a:avLst/>
          </a:prstGeom>
        </p:spPr>
      </p:pic>
      <p:sp>
        <p:nvSpPr>
          <p:cNvPr id="6" name="Рисунок 5"/>
          <p:cNvSpPr>
            <a:spLocks noGrp="1"/>
          </p:cNvSpPr>
          <p:nvPr>
            <p:ph type="pic" idx="2"/>
          </p:nvPr>
        </p:nvSpPr>
        <p:spPr>
          <a:xfrm>
            <a:off x="-1177340" y="4629329"/>
            <a:ext cx="919762" cy="578959"/>
          </a:xfrm>
        </p:spPr>
      </p:sp>
      <p:pic>
        <p:nvPicPr>
          <p:cNvPr id="11266" name="Picture 2" descr="https://sun9-36.userapi.com/impg/u3Ce-_v3uSscQSUpCJyQcrJy4c2lZJafjYcDrw/BEuiD5b5Rpg.jpg?size=1280x960&amp;quality=96&amp;sign=2c62ee4591febaedfcca899822600c3a&amp;type=album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75847" y="2495455"/>
            <a:ext cx="5263590" cy="394769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Летние краткосрочные </a:t>
            </a:r>
            <a:r>
              <a:rPr lang="ru-RU">
                <a:solidFill>
                  <a:schemeClr val="tx2">
                    <a:lumMod val="50000"/>
                  </a:schemeClr>
                </a:solidFill>
              </a:rPr>
              <a:t>программы </a:t>
            </a:r>
            <a:br>
              <a:rPr lang="ru-RU">
                <a:solidFill>
                  <a:schemeClr val="tx2">
                    <a:lumMod val="50000"/>
                  </a:schemeClr>
                </a:solidFill>
              </a:rPr>
            </a:br>
            <a:r>
              <a:rPr lang="ru-RU">
                <a:solidFill>
                  <a:schemeClr val="tx2">
                    <a:lumMod val="50000"/>
                  </a:schemeClr>
                </a:solidFill>
              </a:rPr>
              <a:t>2023 года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  <a:p>
            <a:pPr marL="114300" indent="0" algn="r">
              <a:buNone/>
            </a:pPr>
            <a:endParaRPr lang="ru-RU" dirty="0"/>
          </a:p>
          <a:p>
            <a:pPr marL="114300" indent="0" algn="r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2047" y="1815353"/>
            <a:ext cx="6790765" cy="21380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Программы, реализуемые в рамках ПФ ДОД</a:t>
            </a:r>
          </a:p>
          <a:p>
            <a:endParaRPr lang="ru-RU" sz="2000" dirty="0"/>
          </a:p>
          <a:p>
            <a:pPr>
              <a:buFont typeface="Arial" pitchFamily="34" charset="0"/>
              <a:buChar char="•"/>
            </a:pPr>
            <a:r>
              <a:rPr lang="ru-RU" sz="2000" dirty="0"/>
              <a:t>Конструкторское бюро – 15 человек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/>
              <a:t>Стритбол</a:t>
            </a:r>
            <a:r>
              <a:rPr lang="ru-RU" sz="2000" dirty="0"/>
              <a:t> – 13 человек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Футбол – 46 человек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85447" y="4235825"/>
            <a:ext cx="7073153" cy="2138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Программы, реализуемые в рамках МЗ</a:t>
            </a:r>
          </a:p>
          <a:p>
            <a:pPr algn="ctr"/>
            <a:endParaRPr lang="ru-RU" sz="2000" dirty="0"/>
          </a:p>
          <a:p>
            <a:pPr>
              <a:buFont typeface="Arial" pitchFamily="34" charset="0"/>
              <a:buChar char="•"/>
            </a:pPr>
            <a:r>
              <a:rPr lang="ru-RU" sz="2000" dirty="0"/>
              <a:t>Финансовая грамотность – 10 человек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err="1"/>
              <a:t>Полиатлон</a:t>
            </a:r>
            <a:r>
              <a:rPr lang="ru-RU" sz="2000" dirty="0"/>
              <a:t> – 11 человек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/>
              <a:t>Увлекательный микромир – 14 человек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771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плый синий">
      <a:dk1>
        <a:srgbClr val="000000"/>
      </a:dk1>
      <a:lt1>
        <a:srgbClr val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684</Words>
  <Application>Microsoft Office PowerPoint</Application>
  <PresentationFormat>Широкоэкранный</PresentationFormat>
  <Paragraphs>117</Paragraphs>
  <Slides>17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Comic Sans MS</vt:lpstr>
      <vt:lpstr>Тема Office</vt:lpstr>
      <vt:lpstr>Доступное дополнительное образование детей: инструменты и ресурсы</vt:lpstr>
      <vt:lpstr>Модель дополнительного образования</vt:lpstr>
      <vt:lpstr>Презентация PowerPoint</vt:lpstr>
      <vt:lpstr>Дополнительные общеобразовательные общеразвивающие программы</vt:lpstr>
      <vt:lpstr>Инструменты, обеспечивающие доступность  дополнительного образования</vt:lpstr>
      <vt:lpstr>Охват дополнительным образованием детей от 5 до 18 лет </vt:lpstr>
      <vt:lpstr>Программы, реализуемые  по направленностям</vt:lpstr>
      <vt:lpstr>Мероприятия МБОУ ДО «Центр внешкольной работы»</vt:lpstr>
      <vt:lpstr>Летние краткосрочные программы  2023 года</vt:lpstr>
      <vt:lpstr>Детский технопарк «Кванториум»</vt:lpstr>
      <vt:lpstr>I фестиваль дополнительного образования «Достижения за год» - 2023 год</vt:lpstr>
      <vt:lpstr>Культурно-познавательный маршрут  «Во глубине сибирских руд: путешествие по следам ссыльных»</vt:lpstr>
      <vt:lpstr>Методическая работа с педагогами</vt:lpstr>
      <vt:lpstr>Проблемы и пути их преодоления</vt:lpstr>
      <vt:lpstr> Направления деятельности в ДО  в рамках Года семьи</vt:lpstr>
      <vt:lpstr>Професиональные компетенции в рамках проекта «Биле в будущее», движения ЮниорПрофи</vt:lpstr>
      <vt:lpstr>Успехов!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Пировский муниципальный округ</dc:title>
  <dc:creator>Рахматулина Елена Сергеевна</dc:creator>
  <cp:lastModifiedBy>Елена С. Рахматулина</cp:lastModifiedBy>
  <cp:revision>88</cp:revision>
  <dcterms:modified xsi:type="dcterms:W3CDTF">2024-11-05T10:00:23Z</dcterms:modified>
</cp:coreProperties>
</file>