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01" r:id="rId2"/>
    <p:sldId id="302" r:id="rId3"/>
    <p:sldId id="261" r:id="rId4"/>
    <p:sldId id="291" r:id="rId5"/>
    <p:sldId id="286" r:id="rId6"/>
    <p:sldId id="287" r:id="rId7"/>
    <p:sldId id="292" r:id="rId8"/>
    <p:sldId id="290" r:id="rId9"/>
    <p:sldId id="289" r:id="rId10"/>
    <p:sldId id="293" r:id="rId11"/>
    <p:sldId id="294" r:id="rId12"/>
    <p:sldId id="296" r:id="rId13"/>
    <p:sldId id="299" r:id="rId14"/>
    <p:sldId id="298" r:id="rId15"/>
    <p:sldId id="297" r:id="rId16"/>
    <p:sldId id="300" r:id="rId17"/>
    <p:sldId id="28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-120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56453-DA47-4ABA-9EFC-8273183BF40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46267-C092-46AF-B1F5-180459326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85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FD3-141E-46D4-AF7B-4391FD8D59D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E565-9F73-4674-A789-0F2FA14D9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82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FD3-141E-46D4-AF7B-4391FD8D59D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E565-9F73-4674-A789-0F2FA14D9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65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FD3-141E-46D4-AF7B-4391FD8D59D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E565-9F73-4674-A789-0F2FA14D9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22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FD3-141E-46D4-AF7B-4391FD8D59D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E565-9F73-4674-A789-0F2FA14D9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15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FD3-141E-46D4-AF7B-4391FD8D59D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E565-9F73-4674-A789-0F2FA14D9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FD3-141E-46D4-AF7B-4391FD8D59D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E565-9F73-4674-A789-0F2FA14D9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16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FD3-141E-46D4-AF7B-4391FD8D59D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E565-9F73-4674-A789-0F2FA14D9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58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FD3-141E-46D4-AF7B-4391FD8D59D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E565-9F73-4674-A789-0F2FA14D9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33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FD3-141E-46D4-AF7B-4391FD8D59D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E565-9F73-4674-A789-0F2FA14D9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796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FD3-141E-46D4-AF7B-4391FD8D59D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E565-9F73-4674-A789-0F2FA14D9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1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FD3-141E-46D4-AF7B-4391FD8D59D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E565-9F73-4674-A789-0F2FA14D9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99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59FD3-141E-46D4-AF7B-4391FD8D59D5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2E565-9F73-4674-A789-0F2FA14D9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38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4037"/>
            <a:ext cx="10515600" cy="5772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>
                <a:solidFill>
                  <a:srgbClr val="7030A0"/>
                </a:solidFill>
                <a:latin typeface="Comic Sans MS" pitchFamily="66" charset="0"/>
              </a:rPr>
              <a:t>           </a:t>
            </a:r>
            <a:r>
              <a:rPr lang="ru-RU" sz="4400" b="1" i="1" dirty="0" smtClean="0">
                <a:solidFill>
                  <a:srgbClr val="7030A0"/>
                </a:solidFill>
                <a:latin typeface="Comic Sans MS" pitchFamily="66" charset="0"/>
              </a:rPr>
              <a:t>Индивидуальный </a:t>
            </a:r>
            <a:endParaRPr lang="ru-RU" sz="4400" b="1" i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sz="4400" b="1" i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400" b="1" i="1" dirty="0" smtClean="0">
                <a:solidFill>
                  <a:srgbClr val="7030A0"/>
                </a:solidFill>
                <a:latin typeface="Comic Sans MS" pitchFamily="66" charset="0"/>
              </a:rPr>
              <a:t>           Образовательный </a:t>
            </a:r>
            <a:endParaRPr lang="ru-RU" sz="4400" b="1" i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sz="4400" b="1" i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400" b="1" i="1" dirty="0" smtClean="0">
                <a:solidFill>
                  <a:srgbClr val="7030A0"/>
                </a:solidFill>
                <a:latin typeface="Comic Sans MS" pitchFamily="66" charset="0"/>
              </a:rPr>
              <a:t>           Маршрут </a:t>
            </a:r>
            <a:endParaRPr lang="ru-RU" sz="4400" b="1" i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sz="4400" b="1" i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400" b="1" i="1" dirty="0" smtClean="0">
                <a:solidFill>
                  <a:srgbClr val="7030A0"/>
                </a:solidFill>
                <a:latin typeface="Comic Sans MS" pitchFamily="66" charset="0"/>
              </a:rPr>
              <a:t>           Педагога</a:t>
            </a:r>
          </a:p>
        </p:txBody>
      </p:sp>
    </p:spTree>
    <p:extLst>
      <p:ext uri="{BB962C8B-B14F-4D97-AF65-F5344CB8AC3E}">
        <p14:creationId xmlns:p14="http://schemas.microsoft.com/office/powerpoint/2010/main" val="1722355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0391"/>
          </a:xfrm>
        </p:spPr>
        <p:txBody>
          <a:bodyPr>
            <a:normAutofit/>
          </a:bodyPr>
          <a:lstStyle/>
          <a:p>
            <a:pPr indent="-469900">
              <a:lnSpc>
                <a:spcPct val="100000"/>
              </a:lnSpc>
              <a:spcBef>
                <a:spcPts val="1200"/>
              </a:spcBef>
            </a:pPr>
            <a:r>
              <a:rPr lang="ru-RU" sz="2400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8 этап: игровая или творческая часть занятия </a:t>
            </a:r>
            <a:r>
              <a:rPr lang="ru-RU" sz="20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(может отсутствовать на занятии или быть основным этапом занятия, зависит от формы проведения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)</a:t>
            </a:r>
            <a:r>
              <a:rPr lang="ru-RU" sz="4000" dirty="0">
                <a:latin typeface="Times New Roman"/>
                <a:ea typeface="Times New Roman"/>
              </a:rPr>
              <a:t/>
            </a:r>
            <a:br>
              <a:rPr lang="ru-RU" sz="4000" dirty="0">
                <a:latin typeface="Times New Roman"/>
                <a:ea typeface="Times New Roman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sz="2400" b="1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Задача:</a:t>
            </a:r>
            <a:r>
              <a:rPr lang="ru-RU" sz="2400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развитие самостоятельности, инициативы и творческих способностей обучающихся.</a:t>
            </a:r>
            <a:endParaRPr lang="ru-RU" sz="2000" dirty="0">
              <a:solidFill>
                <a:srgbClr val="7030A0"/>
              </a:solidFill>
              <a:latin typeface="Comic Sans MS" pitchFamily="66" charset="0"/>
              <a:ea typeface="Times New Roman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sz="2400" b="1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Содержание </a:t>
            </a:r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этапа</a:t>
            </a:r>
            <a:endParaRPr lang="ru-RU" sz="2400" b="1" dirty="0">
              <a:solidFill>
                <a:srgbClr val="7030A0"/>
              </a:solidFill>
              <a:latin typeface="Comic Sans MS" pitchFamily="66" charset="0"/>
              <a:ea typeface="Times New Roman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400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Игровая </a:t>
            </a:r>
            <a:r>
              <a:rPr lang="ru-RU" sz="2400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часть:</a:t>
            </a:r>
            <a:r>
              <a:rPr lang="ru-RU" sz="24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викторина 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конкурс разгадывание </a:t>
            </a:r>
            <a:r>
              <a:rPr lang="ru-RU" sz="20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кроссворда 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загадки ребус…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sz="2400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Творческая </a:t>
            </a:r>
            <a:r>
              <a:rPr lang="ru-RU" sz="2400" i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часть:</a:t>
            </a:r>
            <a:r>
              <a:rPr lang="ru-RU" sz="2400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рисование, лепка, </a:t>
            </a:r>
            <a:r>
              <a:rPr lang="ru-RU" sz="2000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аппликация 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конструирование</a:t>
            </a:r>
            <a:r>
              <a:rPr lang="ru-RU" sz="2000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, моделирование, инсценировка, </a:t>
            </a:r>
            <a:r>
              <a:rPr lang="ru-RU" sz="2000" dirty="0" err="1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музицирование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…</a:t>
            </a:r>
            <a:endParaRPr lang="ru-RU" sz="20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112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Comic Sans MS" pitchFamily="66" charset="0"/>
              </a:rPr>
              <a:t>9 этап: </a:t>
            </a: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  <a:t>контрольный</a:t>
            </a:r>
            <a:endParaRPr lang="ru-RU" sz="28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Задача</a:t>
            </a:r>
            <a:r>
              <a:rPr lang="ru-RU" sz="2400" b="1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:</a:t>
            </a:r>
            <a:r>
              <a:rPr lang="ru-RU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sz="24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выявление качества и уровня овладения знаниями и умениями, их </a:t>
            </a:r>
            <a:r>
              <a:rPr lang="ru-RU" sz="2400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коррекция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Содержание </a:t>
            </a:r>
            <a:r>
              <a:rPr lang="ru-RU" sz="2400" b="1" i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этапа:</a:t>
            </a:r>
            <a:r>
              <a:rPr lang="ru-RU" sz="2400" b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тестовые </a:t>
            </a:r>
            <a:r>
              <a:rPr lang="ru-RU" sz="2000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задания, виды устного и письменного опроса, вопросы и задания различного уровня сложности (репродуктивного, творческого, поисково - исследовательского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)</a:t>
            </a:r>
            <a:endParaRPr lang="ru-RU" sz="20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337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394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Comic Sans MS" pitchFamily="66" charset="0"/>
              </a:rPr>
              <a:t>10 этап: </a:t>
            </a: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  <a:t>рефлексивный</a:t>
            </a:r>
            <a:endParaRPr lang="ru-RU" sz="28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4130"/>
            <a:ext cx="10515600" cy="50292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5100" b="1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Задача:</a:t>
            </a:r>
            <a:r>
              <a:rPr lang="ru-RU" sz="5100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sz="51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мобилизация детей на </a:t>
            </a:r>
            <a:r>
              <a:rPr lang="ru-RU" sz="5100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самооценку</a:t>
            </a:r>
            <a:endParaRPr lang="ru-RU" sz="5100" dirty="0">
              <a:solidFill>
                <a:srgbClr val="7030A0"/>
              </a:solidFill>
              <a:latin typeface="Comic Sans MS" pitchFamily="66" charset="0"/>
              <a:ea typeface="Times New Roman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5100" b="1" i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Содержание </a:t>
            </a:r>
            <a:r>
              <a:rPr lang="ru-RU" sz="51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этапа</a:t>
            </a:r>
            <a:endParaRPr lang="ru-RU" sz="5100" b="1" i="1" dirty="0">
              <a:solidFill>
                <a:srgbClr val="7030A0"/>
              </a:solidFill>
              <a:latin typeface="Comic Sans MS" pitchFamily="66" charset="0"/>
              <a:ea typeface="Arial Unicode MS"/>
              <a:cs typeface="Times New Roman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42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Виды рефлексии:</a:t>
            </a:r>
            <a:endParaRPr lang="ru-RU" sz="4200" b="1" dirty="0" smtClean="0">
              <a:solidFill>
                <a:srgbClr val="7030A0"/>
              </a:solidFill>
              <a:latin typeface="Comic Sans MS" pitchFamily="66" charset="0"/>
              <a:ea typeface="Arial Unicode MS"/>
              <a:cs typeface="Times New Roman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-</a:t>
            </a:r>
            <a:r>
              <a:rPr lang="ru-RU" sz="3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когнитивная </a:t>
            </a:r>
            <a:r>
              <a:rPr lang="ru-RU" sz="3600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(что нового узнали</a:t>
            </a:r>
            <a:r>
              <a:rPr lang="ru-RU" sz="3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?);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3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- </a:t>
            </a:r>
            <a:r>
              <a:rPr lang="ru-RU" sz="3600" dirty="0" err="1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деятельностная</a:t>
            </a:r>
            <a:r>
              <a:rPr lang="ru-RU" sz="3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</a:t>
            </a:r>
            <a:r>
              <a:rPr lang="ru-RU" sz="3600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(какую учебную задачу ставили? всё ли удалось сделать? что не получилось? почему? что нужно сделать в следующий раз, чтобы получилось лучше</a:t>
            </a:r>
            <a:r>
              <a:rPr lang="ru-RU" sz="3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?)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3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- эмоциональная </a:t>
            </a:r>
            <a:r>
              <a:rPr lang="ru-RU" sz="3600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(с каким настроением вы уходите с занятия</a:t>
            </a:r>
            <a:r>
              <a:rPr lang="ru-RU" sz="3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?);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3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- ценностно-смысловая </a:t>
            </a:r>
            <a:r>
              <a:rPr lang="ru-RU" sz="3600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рефлексия (где можно применить полученные знания, умения</a:t>
            </a:r>
            <a:r>
              <a:rPr lang="ru-RU" sz="3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?)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Детям предлагается: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дать </a:t>
            </a:r>
            <a:r>
              <a:rPr lang="ru-RU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оценку информации,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подвести </a:t>
            </a:r>
            <a:r>
              <a:rPr lang="ru-RU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итог общей деятельности на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занятии, выделить </a:t>
            </a:r>
            <a:r>
              <a:rPr lang="ru-RU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основную главную мысль, заложенную в материале,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информации…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Формы, приёмы рефлексии</a:t>
            </a:r>
            <a:r>
              <a:rPr lang="ru-RU" sz="3200" b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: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диалог, </a:t>
            </a:r>
            <a:r>
              <a:rPr lang="ru-RU" dirty="0" err="1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синквейн</a:t>
            </a:r>
            <a:r>
              <a:rPr lang="ru-RU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, лестница достижений, цветовые шкалы настроения, незаконченные предложения, светофор и пр.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185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Comic Sans MS" pitchFamily="66" charset="0"/>
              </a:rPr>
              <a:t>11этап: </a:t>
            </a:r>
            <a:r>
              <a:rPr lang="ru-RU" sz="2400" dirty="0" smtClean="0">
                <a:solidFill>
                  <a:srgbClr val="7030A0"/>
                </a:solidFill>
                <a:latin typeface="Comic Sans MS" pitchFamily="66" charset="0"/>
              </a:rPr>
              <a:t>итоговый 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</a:rPr>
              <a:t>(подведение итогов учебного занятия)</a:t>
            </a:r>
            <a:endParaRPr lang="ru-RU" sz="20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</a:rPr>
              <a:t>Задача: 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</a:rPr>
              <a:t>дать анализ и оценку успешности достижения цели и наметить перспективу последующей работы</a:t>
            </a:r>
          </a:p>
          <a:p>
            <a:pPr marL="0" indent="0">
              <a:buNone/>
            </a:pPr>
            <a:endParaRPr lang="ru-RU" sz="20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</a:rPr>
              <a:t>Содержание этапа: 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</a:rPr>
              <a:t>советы и рекомендации по практическому применению материала, информации, поощрение детей за работу, качественная оценка деятельности </a:t>
            </a:r>
            <a:r>
              <a:rPr lang="ru-RU" sz="2000" smtClean="0">
                <a:solidFill>
                  <a:srgbClr val="7030A0"/>
                </a:solidFill>
                <a:latin typeface="Comic Sans MS" pitchFamily="66" charset="0"/>
              </a:rPr>
              <a:t>каждого обучающегося, 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</a:rPr>
              <a:t>рекомендации по коррекции </a:t>
            </a:r>
            <a:r>
              <a:rPr lang="ru-RU" sz="2000" smtClean="0">
                <a:solidFill>
                  <a:srgbClr val="7030A0"/>
                </a:solidFill>
                <a:latin typeface="Comic Sans MS" pitchFamily="66" charset="0"/>
              </a:rPr>
              <a:t>отдельных действий… </a:t>
            </a:r>
            <a:endParaRPr lang="ru-RU" sz="20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370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935" y="322595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Comic Sans MS" pitchFamily="66" charset="0"/>
              </a:rPr>
              <a:t>12 этап: </a:t>
            </a:r>
            <a:r>
              <a:rPr lang="ru-RU" sz="2400" dirty="0" smtClean="0">
                <a:solidFill>
                  <a:srgbClr val="7030A0"/>
                </a:solidFill>
                <a:latin typeface="Comic Sans MS" pitchFamily="66" charset="0"/>
              </a:rPr>
              <a:t>информационный</a:t>
            </a:r>
            <a:r>
              <a:rPr lang="ru-RU" sz="1800" dirty="0" smtClean="0">
                <a:solidFill>
                  <a:srgbClr val="7030A0"/>
                </a:solidFill>
                <a:latin typeface="Comic Sans MS" pitchFamily="66" charset="0"/>
              </a:rPr>
              <a:t>(может отсутствовать на занятии)</a:t>
            </a:r>
            <a:endParaRPr lang="ru-RU" sz="18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b="1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Задача:</a:t>
            </a:r>
            <a:r>
              <a:rPr lang="ru-RU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sz="24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обеспечение понимания цели, содержания и способов выполнения домашнего задания, логики дальнейших </a:t>
            </a:r>
            <a:r>
              <a:rPr lang="ru-RU" sz="2400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занятий</a:t>
            </a:r>
            <a:endParaRPr lang="ru-RU" sz="2400" dirty="0">
              <a:solidFill>
                <a:srgbClr val="7030A0"/>
              </a:solidFill>
              <a:latin typeface="Comic Sans MS" pitchFamily="66" charset="0"/>
              <a:ea typeface="Times New Roman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b="1" i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Содержание этапа:</a:t>
            </a:r>
            <a:r>
              <a:rPr lang="ru-RU" sz="2400" b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</a:t>
            </a:r>
            <a:r>
              <a:rPr lang="ru-RU" sz="2400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информация о домашнем задании (если необходимо), инструктаж по его выполнению, определение перспективы следующих занятий, информация о необходимых материалах для следующего занятия и др.</a:t>
            </a:r>
            <a:endParaRPr lang="ru-RU" sz="24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161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4577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rgbClr val="7030A0"/>
                </a:solidFill>
                <a:latin typeface="Comic Sans MS" pitchFamily="66" charset="0"/>
              </a:rPr>
              <a:t>Методические рекомендации</a:t>
            </a:r>
            <a:endParaRPr lang="ru-RU" sz="3200" i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9701"/>
            <a:ext cx="10515600" cy="4795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</a:rPr>
              <a:t>1. Необходимость </a:t>
            </a:r>
            <a:r>
              <a:rPr lang="ru-RU" sz="1600" b="1" i="1" dirty="0" smtClean="0">
                <a:solidFill>
                  <a:srgbClr val="7030A0"/>
                </a:solidFill>
                <a:latin typeface="Comic Sans MS" pitchFamily="66" charset="0"/>
              </a:rPr>
              <a:t>мотивационного этапа </a:t>
            </a: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</a:rPr>
              <a:t>на занятии ТО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</a:rPr>
              <a:t>- организация качественно (по возможности- индивидуального)  целеполагания в начале занятия;</a:t>
            </a:r>
            <a:endParaRPr lang="ru-RU" sz="1600" dirty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</a:rPr>
              <a:t>2. На этапе изучения </a:t>
            </a:r>
            <a:r>
              <a:rPr lang="ru-RU" sz="1600" b="1" i="1" dirty="0" smtClean="0">
                <a:solidFill>
                  <a:srgbClr val="7030A0"/>
                </a:solidFill>
                <a:latin typeface="Comic Sans MS" pitchFamily="66" charset="0"/>
              </a:rPr>
              <a:t>нового материала </a:t>
            </a: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</a:rPr>
              <a:t>осознанно и целенаправленно использовать разные формы организации образовательного процесса: </a:t>
            </a:r>
            <a:r>
              <a:rPr lang="ru-RU" sz="1600" b="1" i="1" dirty="0" smtClean="0">
                <a:solidFill>
                  <a:srgbClr val="7030A0"/>
                </a:solidFill>
                <a:latin typeface="Comic Sans MS" pitchFamily="66" charset="0"/>
              </a:rPr>
              <a:t>индивидуальную, парную, групповую, фронтальную </a:t>
            </a: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</a:rPr>
              <a:t>(подбирать и продумывать алгоритмы работы); 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</a:rPr>
              <a:t>3. Активно включать игровую  или </a:t>
            </a:r>
            <a:r>
              <a:rPr lang="ru-RU" sz="1600" b="1" i="1" dirty="0" smtClean="0">
                <a:solidFill>
                  <a:srgbClr val="7030A0"/>
                </a:solidFill>
                <a:latin typeface="Comic Sans MS" pitchFamily="66" charset="0"/>
              </a:rPr>
              <a:t>творческую  часть </a:t>
            </a: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</a:rPr>
              <a:t>занятия для развития самостоятельности, инициативы и творческих способностей обучающихся (в занятиях ТО различной направленности);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</a:rPr>
              <a:t>4. </a:t>
            </a:r>
            <a:r>
              <a:rPr lang="ru-RU" sz="1600" b="1" i="1" dirty="0" smtClean="0">
                <a:solidFill>
                  <a:srgbClr val="7030A0"/>
                </a:solidFill>
                <a:latin typeface="Comic Sans MS" pitchFamily="66" charset="0"/>
              </a:rPr>
              <a:t>Контрольный этап </a:t>
            </a: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</a:rPr>
              <a:t>занятия ТО требует особой подготовки, внимательного рассмотрения, </a:t>
            </a:r>
            <a:r>
              <a:rPr lang="ru-RU" sz="1600" b="1" i="1" dirty="0" smtClean="0">
                <a:solidFill>
                  <a:srgbClr val="7030A0"/>
                </a:solidFill>
                <a:latin typeface="Comic Sans MS" pitchFamily="66" charset="0"/>
              </a:rPr>
              <a:t>адекватного подхода</a:t>
            </a: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</a:rPr>
              <a:t>, тщательного подбора приемов и способов в каждом конкретном случае;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</a:rPr>
              <a:t>5. </a:t>
            </a:r>
            <a:r>
              <a:rPr lang="ru-RU" sz="1600" dirty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Продолжать более осознанно и целенаправленно организовывать проведение </a:t>
            </a:r>
            <a:r>
              <a:rPr lang="ru-RU" sz="16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рефлексии</a:t>
            </a: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, в том числе - </a:t>
            </a:r>
            <a:r>
              <a:rPr lang="ru-RU" sz="1600" b="1" i="1" dirty="0" err="1" smtClean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деятельностной</a:t>
            </a: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 (чему </a:t>
            </a:r>
            <a:r>
              <a:rPr lang="ru-RU" sz="1600" dirty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хотели научиться? </a:t>
            </a: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что </a:t>
            </a:r>
            <a:r>
              <a:rPr lang="ru-RU" sz="1600" dirty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хотели узнать? что узнали? чему научились? что не получилось?... </a:t>
            </a: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Постепенно </a:t>
            </a:r>
            <a:r>
              <a:rPr lang="ru-RU" sz="1600" dirty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приучать к аналитическим вопросам:  почему? что нужно сделать в следующий раз, чтобы получилось лучше? </a:t>
            </a: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– с целю развития  регулятивных умений: организации качественного целеполагания в начале занятия, планирования и коррекции деятельности,  умению подводить </a:t>
            </a:r>
            <a:r>
              <a:rPr lang="ru-RU" sz="1600" dirty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итоги по содержанию работы, постановке адекватной </a:t>
            </a: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самооценки, др.);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6. </a:t>
            </a:r>
            <a:r>
              <a:rPr lang="ru-RU" sz="16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На итоговом этапе </a:t>
            </a:r>
            <a:r>
              <a:rPr lang="ru-RU" sz="16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</a:rPr>
              <a:t>должен присутствовать анализ и оценка успешности деятельности обучающихся и перспективы последующей работы…</a:t>
            </a:r>
            <a:endParaRPr lang="ru-RU" sz="16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309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9730"/>
            <a:ext cx="10515600" cy="567723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7030A0"/>
                </a:solidFill>
                <a:latin typeface="Comic Sans MS" pitchFamily="66" charset="0"/>
              </a:rPr>
              <a:t>Мотивационный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7030A0"/>
                </a:solidFill>
                <a:latin typeface="Comic Sans MS" pitchFamily="66" charset="0"/>
              </a:rPr>
              <a:t>Изучение новых знаний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7030A0"/>
                </a:solidFill>
                <a:latin typeface="Comic Sans MS" pitchFamily="66" charset="0"/>
              </a:rPr>
              <a:t>Игровая и творческая часть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7030A0"/>
                </a:solidFill>
                <a:latin typeface="Comic Sans MS" pitchFamily="66" charset="0"/>
              </a:rPr>
              <a:t>Контрольный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7030A0"/>
                </a:solidFill>
                <a:latin typeface="Comic Sans MS" pitchFamily="66" charset="0"/>
              </a:rPr>
              <a:t>Рефлексивный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7030A0"/>
                </a:solidFill>
                <a:latin typeface="Comic Sans MS" pitchFamily="66" charset="0"/>
              </a:rPr>
              <a:t>Итоговый</a:t>
            </a:r>
            <a:endParaRPr lang="ru-RU" b="1" i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627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    </a:t>
            </a:r>
            <a:r>
              <a:rPr lang="ru-RU" sz="5400" b="1" i="1" dirty="0" smtClean="0">
                <a:solidFill>
                  <a:srgbClr val="7030A0"/>
                </a:solidFill>
                <a:latin typeface="+mj-lt"/>
              </a:rPr>
              <a:t>Спасибо за внимание!</a:t>
            </a:r>
            <a:endParaRPr lang="ru-RU" sz="5400" b="1" i="1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77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6327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921762"/>
              </p:ext>
            </p:extLst>
          </p:nvPr>
        </p:nvGraphicFramePr>
        <p:xfrm>
          <a:off x="1509823" y="138226"/>
          <a:ext cx="9537405" cy="6407198"/>
        </p:xfrm>
        <a:graphic>
          <a:graphicData uri="http://schemas.openxmlformats.org/drawingml/2006/table">
            <a:tbl>
              <a:tblPr firstRow="1" firstCol="1" bandRow="1"/>
              <a:tblGrid>
                <a:gridCol w="1289232"/>
                <a:gridCol w="5928829"/>
                <a:gridCol w="2319344"/>
              </a:tblGrid>
              <a:tr h="181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Содержание работы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10.00-10.15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Установка на работу</a:t>
                      </a: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УД «Структура занятия творческого объединения в дополнительном образовании/ Методический конструктор»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Крисанова Л.Г.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10.15-11.10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Представление и обсуждение успешных образовательных практик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Участники семинара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11.10-11.30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Форма работы: индивидуальная/ парная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Заполнение ресурсной карты педагога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Планируемый результат: сформулирован и обозначен для профессионального сообщества методический ресурс каждого  педагога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Крисанова Л.Г., участники семинара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1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11.30-13.00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Форма работы: общий фронт, индивидуальная, парная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Выявление дефицита и постановка образовательной задачи педагога посредством метода «Исследование действием»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Планируемый результат: сформулирована образовательная задача педагога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Крисанова Л.Г., участники семинара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8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13.00-13.20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Кофе-пауза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Абдулина Р.Ш.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13.20-13.30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Установка на работу в группах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Крисанова Л.Г.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72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13.30-14.10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Форма работы: групповая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Изучение и заполнение формы индивидуального образовательного маршрута педагога 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Планируемый результат: педагогами освоен механизм разработки ИОМ, т.е. прописан ИОМ одного педагога: поставлены образовательная задача (обучения, освоения, изменения деятельности), прописаны шаги маршрута с указанием «места» и дат исполнения, а также – форма предъявления результата.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Крисанова Л.Г., модераторы  групп, участники семинара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14.10-14.30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Представление и обсуждение результатов работы групп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Модераторы групп, участники семинара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14.30-14.40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Рефлексия в группах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Крисанова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Л.Г., модераторы групп, участники семинара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4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14.40-14.50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Подведение итогов семинара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Общая рефлексия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Д/З: заполнение ИОМ педагога (обсудить с рук. ШМО); реализация ИОМ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22575" y="2159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50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84737" y="591386"/>
            <a:ext cx="8113543" cy="3031924"/>
          </a:xfrm>
        </p:spPr>
        <p:txBody>
          <a:bodyPr>
            <a:noAutofit/>
          </a:bodyPr>
          <a:lstStyle/>
          <a:p>
            <a:r>
              <a:rPr lang="ru-RU" sz="4400" b="1" i="1" dirty="0" smtClean="0">
                <a:solidFill>
                  <a:srgbClr val="7030A0"/>
                </a:solidFill>
              </a:rPr>
              <a:t>Этапы занятия творческого объединения дополнительного образования</a:t>
            </a:r>
            <a:br>
              <a:rPr lang="ru-RU" sz="44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>на основе методического </a:t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>конструктора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pic>
        <p:nvPicPr>
          <p:cNvPr id="7" name="Рисунок 6" descr="silueta1_preview_801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06840" y="2594610"/>
            <a:ext cx="2777490" cy="3792220"/>
          </a:xfrm>
          <a:prstGeom prst="rect">
            <a:avLst/>
          </a:prstGeom>
        </p:spPr>
      </p:pic>
      <p:sp>
        <p:nvSpPr>
          <p:cNvPr id="6" name="Текст 4"/>
          <p:cNvSpPr txBox="1">
            <a:spLocks/>
          </p:cNvSpPr>
          <p:nvPr/>
        </p:nvSpPr>
        <p:spPr>
          <a:xfrm>
            <a:off x="284672" y="5003321"/>
            <a:ext cx="6780362" cy="108632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237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4340"/>
            <a:ext cx="10515600" cy="5742623"/>
          </a:xfrm>
        </p:spPr>
        <p:txBody>
          <a:bodyPr/>
          <a:lstStyle/>
          <a:p>
            <a:pPr marL="0" indent="0">
              <a:buNone/>
            </a:pPr>
            <a:endParaRPr lang="ru-RU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            </a:t>
            </a:r>
            <a:r>
              <a:rPr lang="ru-RU" sz="4000" b="1" dirty="0" smtClean="0">
                <a:solidFill>
                  <a:srgbClr val="7030A0"/>
                </a:solidFill>
                <a:latin typeface="Comic Sans MS" pitchFamily="66" charset="0"/>
              </a:rPr>
              <a:t>1 этап: организационный</a:t>
            </a:r>
          </a:p>
          <a:p>
            <a:pPr marL="0" indent="0">
              <a:buNone/>
            </a:pPr>
            <a:endParaRPr lang="ru-RU" sz="40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7030A0"/>
                </a:solidFill>
                <a:latin typeface="Comic Sans MS" pitchFamily="66" charset="0"/>
              </a:rPr>
              <a:t>            2 этап: проверочный</a:t>
            </a:r>
            <a:endParaRPr lang="ru-RU" sz="40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61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3655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Comic Sans MS" pitchFamily="66" charset="0"/>
              </a:rPr>
              <a:t>3 этап: повторение пройденного материала </a:t>
            </a:r>
            <a:br>
              <a:rPr lang="ru-RU" sz="2800" b="1" i="1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ru-RU" sz="2000" i="1" dirty="0" smtClean="0">
                <a:solidFill>
                  <a:srgbClr val="7030A0"/>
                </a:solidFill>
                <a:latin typeface="Comic Sans MS" pitchFamily="66" charset="0"/>
              </a:rPr>
              <a:t>(актуализация знаний)</a:t>
            </a:r>
            <a:endParaRPr lang="ru-RU" sz="2000" i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8670" y="1825624"/>
            <a:ext cx="10565130" cy="4643755"/>
          </a:xfrm>
        </p:spPr>
        <p:txBody>
          <a:bodyPr>
            <a:normAutofit/>
          </a:bodyPr>
          <a:lstStyle/>
          <a:p>
            <a:pPr indent="-469900" algn="just">
              <a:lnSpc>
                <a:spcPts val="1150"/>
              </a:lnSpc>
              <a:spcBef>
                <a:spcPts val="1200"/>
              </a:spcBef>
              <a:spcAft>
                <a:spcPts val="0"/>
              </a:spcAft>
            </a:pPr>
            <a:endParaRPr lang="ru-RU" sz="2400" i="1" dirty="0" smtClean="0">
              <a:solidFill>
                <a:srgbClr val="7030A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lnSpc>
                <a:spcPts val="115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lang="ru-RU" b="1" i="1" dirty="0" smtClean="0">
              <a:solidFill>
                <a:srgbClr val="7030A0"/>
              </a:solidFill>
              <a:latin typeface="Comic Sans MS" pitchFamily="66" charset="0"/>
              <a:ea typeface="Times New Roman"/>
              <a:cs typeface="Times New Roman"/>
            </a:endParaRPr>
          </a:p>
          <a:p>
            <a:pPr marL="0" indent="0" algn="just">
              <a:lnSpc>
                <a:spcPts val="115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lang="ru-RU" b="1" i="1" dirty="0">
              <a:solidFill>
                <a:srgbClr val="7030A0"/>
              </a:solidFill>
              <a:latin typeface="Comic Sans MS" pitchFamily="66" charset="0"/>
              <a:ea typeface="Times New Roman"/>
              <a:cs typeface="Times New Roman"/>
            </a:endParaRPr>
          </a:p>
          <a:p>
            <a:pPr marL="0" indent="0" algn="just">
              <a:lnSpc>
                <a:spcPts val="115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b="1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Задача</a:t>
            </a:r>
            <a:r>
              <a:rPr lang="ru-RU" b="1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:</a:t>
            </a:r>
            <a:r>
              <a:rPr lang="ru-RU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краткий </a:t>
            </a:r>
            <a:r>
              <a:rPr lang="ru-RU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обзор предыдущего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занятия</a:t>
            </a:r>
          </a:p>
          <a:p>
            <a:pPr marL="0" indent="0" algn="just">
              <a:lnSpc>
                <a:spcPts val="115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lang="ru-RU" dirty="0" smtClean="0">
              <a:solidFill>
                <a:srgbClr val="7030A0"/>
              </a:solidFill>
              <a:latin typeface="Comic Sans MS" pitchFamily="66" charset="0"/>
              <a:ea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Содержание </a:t>
            </a:r>
            <a:r>
              <a:rPr lang="ru-RU" b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этапа: </a:t>
            </a:r>
            <a:r>
              <a:rPr lang="ru-RU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вспомнить тему, основную мысль предыдущей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    встречи</a:t>
            </a:r>
            <a:r>
              <a:rPr lang="ru-RU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; вывод, сделанный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в результате </a:t>
            </a:r>
            <a:r>
              <a:rPr lang="ru-RU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проведенного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занятия</a:t>
            </a:r>
          </a:p>
          <a:p>
            <a:pPr marL="0" indent="0" algn="just">
              <a:buNone/>
            </a:pPr>
            <a:r>
              <a:rPr lang="ru-RU" sz="3200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</a:t>
            </a:r>
            <a:endParaRPr lang="ru-RU" sz="3200" dirty="0" smtClean="0">
              <a:solidFill>
                <a:srgbClr val="7030A0"/>
              </a:solidFill>
              <a:latin typeface="Comic Sans MS" pitchFamily="66" charset="0"/>
              <a:ea typeface="Arial Unicode MS"/>
              <a:cs typeface="Times New Roman"/>
            </a:endParaRPr>
          </a:p>
          <a:p>
            <a:pPr marL="0" indent="0" algn="just">
              <a:buNone/>
            </a:pPr>
            <a:endParaRPr lang="ru-RU" sz="3200" dirty="0">
              <a:solidFill>
                <a:srgbClr val="7030A0"/>
              </a:solidFill>
              <a:latin typeface="Comic Sans MS" pitchFamily="66" charset="0"/>
              <a:ea typeface="Arial Unicode MS"/>
              <a:cs typeface="Times New Roman"/>
            </a:endParaRPr>
          </a:p>
          <a:p>
            <a:pPr marL="0" indent="0" algn="just">
              <a:buNone/>
            </a:pPr>
            <a:endParaRPr lang="ru-RU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416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-4699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700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4 этап: подготовительный или мотивационный</a:t>
            </a:r>
            <a:r>
              <a:rPr lang="ru-RU" sz="27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sz="22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(подготовка к новому содержанию, введение в предлагаемый образовательный материал или информацию</a:t>
            </a:r>
            <a:r>
              <a:rPr lang="ru-RU" sz="2200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)</a:t>
            </a:r>
            <a:r>
              <a:rPr lang="ru-RU" sz="3600" dirty="0">
                <a:solidFill>
                  <a:srgbClr val="7030A0"/>
                </a:solidFill>
                <a:latin typeface="Times New Roman"/>
                <a:ea typeface="Times New Roman"/>
              </a:rPr>
              <a:t/>
            </a:r>
            <a:br>
              <a:rPr lang="ru-RU" sz="3600" dirty="0">
                <a:solidFill>
                  <a:srgbClr val="7030A0"/>
                </a:solidFill>
                <a:latin typeface="Times New Roman"/>
                <a:ea typeface="Times New Roman"/>
              </a:rPr>
            </a:b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660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sz="2600" b="1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Задача:</a:t>
            </a:r>
            <a:r>
              <a:rPr lang="ru-RU" sz="2600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sz="2000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обеспечение мотивации и принятие детьми цели учебно-познавательной </a:t>
            </a:r>
            <a:r>
              <a:rPr lang="ru-RU" sz="2000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деятельности</a:t>
            </a:r>
            <a:endParaRPr lang="ru-RU" sz="2000" dirty="0" smtClean="0">
              <a:solidFill>
                <a:srgbClr val="7030A0"/>
              </a:solidFill>
              <a:latin typeface="Comic Sans MS" pitchFamily="66" charset="0"/>
              <a:ea typeface="Times New Roman"/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sz="2600" b="1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Содержание </a:t>
            </a:r>
            <a:r>
              <a:rPr lang="ru-RU" sz="2600" b="1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этапа:</a:t>
            </a:r>
            <a:r>
              <a:rPr lang="ru-RU" sz="2600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сообщение или совместное «открытие» темы, постановка учебных задач, цели учебного занятия и мотивация учебной деятельности 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детей</a:t>
            </a:r>
            <a:endParaRPr lang="ru-RU" sz="3600" dirty="0" smtClean="0">
              <a:solidFill>
                <a:srgbClr val="7030A0"/>
              </a:solidFill>
              <a:latin typeface="Comic Sans MS" pitchFamily="66" charset="0"/>
              <a:ea typeface="Times New Roman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000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На данном этапе происходит стимулирование интереса обучающихся через введение аналогий, способствующих концентрации внимания и сохранению </a:t>
            </a:r>
            <a:r>
              <a:rPr lang="ru-RU" sz="2000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интереса…</a:t>
            </a:r>
            <a:endParaRPr lang="ru-RU" sz="3600" i="1" dirty="0" smtClean="0">
              <a:solidFill>
                <a:srgbClr val="7030A0"/>
              </a:solidFill>
              <a:latin typeface="Comic Sans MS" pitchFamily="66" charset="0"/>
              <a:ea typeface="Times New Roman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600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Для </a:t>
            </a:r>
            <a:r>
              <a:rPr lang="ru-RU" sz="26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этого педагог проектирует </a:t>
            </a:r>
            <a:r>
              <a:rPr lang="ru-RU" sz="2600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учебную </a:t>
            </a:r>
            <a:r>
              <a:rPr lang="ru-RU" sz="2600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ситуацию</a:t>
            </a:r>
          </a:p>
          <a:p>
            <a:pPr marL="0" lv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tabLst>
                <a:tab pos="143510" algn="l"/>
              </a:tabLst>
            </a:pPr>
            <a:r>
              <a:rPr lang="ru-RU" sz="2000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- нейтральную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</a:p>
          <a:p>
            <a:pPr marL="0" lv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tabLst>
                <a:tab pos="143510" algn="l"/>
              </a:tabLst>
            </a:pP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- </a:t>
            </a:r>
            <a:r>
              <a:rPr lang="ru-RU" sz="2000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проблемную</a:t>
            </a:r>
            <a:endParaRPr lang="ru-RU" sz="20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6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5 этап: изучение новых знаний и освоение новых способов</a:t>
            </a:r>
            <a:r>
              <a:rPr lang="ru-RU" sz="24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действий</a:t>
            </a:r>
            <a:r>
              <a:rPr lang="ru-RU" sz="24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(освоение в активной форме предлагаемого образовательного материала или информации)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232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800" b="1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Задача:</a:t>
            </a:r>
            <a:r>
              <a:rPr lang="ru-RU" sz="1800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sz="1800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обеспечение усвоения нового материала или информации обучающимися в определенной форме </a:t>
            </a:r>
            <a:r>
              <a:rPr lang="ru-RU" sz="1800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(индивидуальная</a:t>
            </a:r>
            <a:r>
              <a:rPr lang="ru-RU" sz="1800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, </a:t>
            </a:r>
            <a:r>
              <a:rPr lang="ru-RU" sz="1800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парная, групповая</a:t>
            </a:r>
            <a:r>
              <a:rPr lang="ru-RU" sz="1800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, </a:t>
            </a:r>
            <a:r>
              <a:rPr lang="ru-RU" sz="1800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фронтальная)</a:t>
            </a:r>
            <a:endParaRPr lang="ru-RU" sz="1800" dirty="0">
              <a:solidFill>
                <a:srgbClr val="7030A0"/>
              </a:solidFill>
              <a:latin typeface="Comic Sans MS" pitchFamily="66" charset="0"/>
              <a:ea typeface="Times New Roman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b="1" i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Содержание этапа:</a:t>
            </a:r>
            <a:r>
              <a:rPr lang="ru-RU" sz="1800" b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</a:t>
            </a:r>
            <a:r>
              <a:rPr lang="ru-RU" sz="1800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педагог организует учебную деятельность учащихся, для более эффективной работы предлагает наглядные пособия и материалы, вопросы аналитического содержания и др</a:t>
            </a:r>
            <a:r>
              <a:rPr lang="ru-RU" sz="18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                                 </a:t>
            </a:r>
            <a:r>
              <a:rPr lang="ru-RU" sz="22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Примерные составляющие данного этапа: 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                                   </a:t>
            </a:r>
            <a:r>
              <a:rPr lang="ru-RU" sz="18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Усвоение новых знаний и способов действий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Задача: </a:t>
            </a:r>
            <a:r>
              <a:rPr lang="ru-RU" sz="18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обеспечение восприятия и первичного запоминания связей и отношений в объекте изучения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Содержание этапа: </a:t>
            </a:r>
            <a:r>
              <a:rPr lang="ru-RU" sz="18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целесообразно при усвоении новых знаний использовать задания и вопросы. Которые активизируют познавательную деятельность детей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                             Первичная проверка понимания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Задача: </a:t>
            </a:r>
            <a:r>
              <a:rPr lang="ru-RU" sz="18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установление правильности и осознанности усвоения учебного материала, выявление неверных представлений и их коррекция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Содержание этапа: </a:t>
            </a:r>
            <a:r>
              <a:rPr lang="ru-RU" sz="18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применяют пробные практические задания, которые сочетаются с объяснением </a:t>
            </a:r>
            <a:r>
              <a:rPr lang="ru-RU" sz="1800" dirty="0" err="1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соответсвующих</a:t>
            </a:r>
            <a:r>
              <a:rPr lang="ru-RU" sz="1800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правил или обоснованием выполняемых действий</a:t>
            </a:r>
          </a:p>
          <a:p>
            <a:pPr marL="0" indent="0">
              <a:spcAft>
                <a:spcPts val="0"/>
              </a:spcAft>
              <a:buNone/>
            </a:pPr>
            <a:endParaRPr lang="ru-RU" sz="2000" dirty="0">
              <a:solidFill>
                <a:srgbClr val="000000"/>
              </a:solidFill>
              <a:latin typeface="Arial Unicode MS"/>
            </a:endParaRPr>
          </a:p>
          <a:p>
            <a:endParaRPr lang="ru-RU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95413" y="34940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95413" y="37861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371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-469900">
              <a:lnSpc>
                <a:spcPct val="100000"/>
              </a:lnSpc>
              <a:spcBef>
                <a:spcPts val="1200"/>
              </a:spcBef>
            </a:pPr>
            <a:r>
              <a:rPr lang="ru-RU" sz="2400" b="1" dirty="0" smtClean="0">
                <a:solidFill>
                  <a:srgbClr val="000000"/>
                </a:solidFill>
                <a:latin typeface="Comic Sans MS" pitchFamily="66" charset="0"/>
                <a:ea typeface="Times New Roman"/>
                <a:cs typeface="Times New Roman"/>
              </a:rPr>
              <a:t/>
            </a:r>
            <a:br>
              <a:rPr lang="ru-RU" sz="2400" b="1" dirty="0" smtClean="0">
                <a:solidFill>
                  <a:srgbClr val="000000"/>
                </a:solidFill>
                <a:latin typeface="Comic Sans MS" pitchFamily="66" charset="0"/>
                <a:ea typeface="Times New Roman"/>
                <a:cs typeface="Times New Roman"/>
              </a:rPr>
            </a:br>
            <a:r>
              <a:rPr lang="ru-RU" sz="2700" b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6 </a:t>
            </a:r>
            <a:r>
              <a:rPr lang="ru-RU" sz="2700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этап: закрепление знаний и способов деятельности </a:t>
            </a:r>
            <a:r>
              <a:rPr lang="ru-RU" sz="20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(может отсутствовать на занятии или быть основным этапом занятия, зависит от формы проведения</a:t>
            </a:r>
            <a:r>
              <a:rPr lang="ru-RU" sz="2000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)</a:t>
            </a:r>
            <a:r>
              <a:rPr lang="ru-RU" sz="2400" dirty="0">
                <a:latin typeface="Comic Sans MS" pitchFamily="66" charset="0"/>
                <a:ea typeface="Times New Roman"/>
              </a:rPr>
              <a:t/>
            </a:r>
            <a:br>
              <a:rPr lang="ru-RU" sz="2400" dirty="0">
                <a:latin typeface="Comic Sans MS" pitchFamily="66" charset="0"/>
                <a:ea typeface="Times New Roman"/>
              </a:rPr>
            </a:br>
            <a:r>
              <a:rPr lang="ru-RU" sz="3600" dirty="0">
                <a:latin typeface="Times New Roman"/>
                <a:ea typeface="Times New Roman"/>
              </a:rPr>
              <a:t/>
            </a:r>
            <a:br>
              <a:rPr lang="ru-RU" sz="3600" dirty="0">
                <a:latin typeface="Times New Roman"/>
                <a:ea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43050"/>
            <a:ext cx="10515600" cy="48806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Задача</a:t>
            </a:r>
            <a:r>
              <a:rPr lang="ru-RU" b="1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:</a:t>
            </a:r>
            <a:r>
              <a:rPr lang="ru-RU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ru-RU" i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обеспечение закрепления новых знаний и способов </a:t>
            </a:r>
            <a:r>
              <a:rPr lang="ru-RU" i="1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действий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Содержание </a:t>
            </a:r>
            <a:r>
              <a:rPr lang="ru-RU" b="1" i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этапа:</a:t>
            </a:r>
            <a:r>
              <a:rPr lang="ru-RU" b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</a:t>
            </a:r>
            <a:r>
              <a:rPr lang="ru-RU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педагог применяет тренировочные упражнения, задания, которые выполняются самостоятельно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детьми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902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-469900">
              <a:lnSpc>
                <a:spcPct val="100000"/>
              </a:lnSpc>
              <a:spcBef>
                <a:spcPts val="1200"/>
              </a:spcBef>
            </a:pPr>
            <a:r>
              <a:rPr lang="ru-RU" sz="2700" b="1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7 этап: обобщение и систематизация знаний и способов деятельности </a:t>
            </a:r>
            <a:r>
              <a:rPr lang="ru-RU" sz="2700" dirty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(может отсутствовать на занятии или быть основным этапом занятия, зависит от формы проведения</a:t>
            </a:r>
            <a:r>
              <a:rPr lang="ru-RU" sz="2700" dirty="0" smtClean="0">
                <a:solidFill>
                  <a:srgbClr val="7030A0"/>
                </a:solidFill>
                <a:latin typeface="Comic Sans MS" pitchFamily="66" charset="0"/>
                <a:ea typeface="Times New Roman"/>
                <a:cs typeface="Times New Roman"/>
              </a:rPr>
              <a:t>)</a:t>
            </a:r>
            <a:r>
              <a:rPr lang="ru-RU" sz="4000" dirty="0">
                <a:latin typeface="Times New Roman"/>
                <a:ea typeface="Times New Roman"/>
              </a:rPr>
              <a:t/>
            </a:r>
            <a:br>
              <a:rPr lang="ru-RU" sz="4000" dirty="0">
                <a:latin typeface="Times New Roman"/>
                <a:ea typeface="Times New Roman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Задача</a:t>
            </a:r>
            <a:r>
              <a:rPr lang="ru-RU" sz="2400" b="1" i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:</a:t>
            </a:r>
            <a:r>
              <a:rPr lang="ru-RU" b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</a:t>
            </a:r>
            <a:r>
              <a:rPr lang="ru-RU" i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формирование целостной системы представлений обучающихся по</a:t>
            </a:r>
            <a:r>
              <a:rPr lang="ru-RU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определённой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теме</a:t>
            </a: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Содержание </a:t>
            </a:r>
            <a:r>
              <a:rPr lang="ru-RU" sz="2400" b="1" i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этапа:</a:t>
            </a:r>
            <a:r>
              <a:rPr lang="ru-RU" b="1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 </a:t>
            </a:r>
            <a:r>
              <a:rPr lang="ru-RU" dirty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распространенными методами работы являются беседа и практические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  <a:ea typeface="Arial Unicode MS"/>
                <a:cs typeface="Times New Roman"/>
              </a:rPr>
              <a:t>задания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145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1129</Words>
  <Application>Microsoft Office PowerPoint</Application>
  <PresentationFormat>Произвольный</PresentationFormat>
  <Paragraphs>135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Этапы занятия творческого объединения дополнительного образования на основе методического  конструктора</vt:lpstr>
      <vt:lpstr>Презентация PowerPoint</vt:lpstr>
      <vt:lpstr>3 этап: повторение пройденного материала  (актуализация знаний)</vt:lpstr>
      <vt:lpstr>4 этап: подготовительный или мотивационный (подготовка к новому содержанию, введение в предлагаемый образовательный материал или информацию) </vt:lpstr>
      <vt:lpstr>5 этап: изучение новых знаний и освоение новых способов действий (освоение в активной форме предлагаемого образовательного материала или информации)</vt:lpstr>
      <vt:lpstr> 6 этап: закрепление знаний и способов деятельности (может отсутствовать на занятии или быть основным этапом занятия, зависит от формы проведения)  </vt:lpstr>
      <vt:lpstr>7 этап: обобщение и систематизация знаний и способов деятельности (может отсутствовать на занятии или быть основным этапом занятия, зависит от формы проведения) </vt:lpstr>
      <vt:lpstr>8 этап: игровая или творческая часть занятия (может отсутствовать на занятии или быть основным этапом занятия, зависит от формы проведения) </vt:lpstr>
      <vt:lpstr>9 этап: контрольный</vt:lpstr>
      <vt:lpstr>10 этап: рефлексивный</vt:lpstr>
      <vt:lpstr>11этап: итоговый (подведение итогов учебного занятия)</vt:lpstr>
      <vt:lpstr>12 этап: информационный(может отсутствовать на занятии)</vt:lpstr>
      <vt:lpstr>Методические рекомендации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индивидуального образовательного маршрута</dc:title>
  <dc:creator>Пользователь Windows</dc:creator>
  <cp:lastModifiedBy>Пользователь Windows</cp:lastModifiedBy>
  <cp:revision>100</cp:revision>
  <dcterms:created xsi:type="dcterms:W3CDTF">2021-12-15T07:34:33Z</dcterms:created>
  <dcterms:modified xsi:type="dcterms:W3CDTF">2024-04-19T02:22:39Z</dcterms:modified>
</cp:coreProperties>
</file>